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50" r:id="rId5"/>
  </p:sldMasterIdLst>
  <p:notesMasterIdLst>
    <p:notesMasterId r:id="rId56"/>
  </p:notesMasterIdLst>
  <p:sldIdLst>
    <p:sldId id="256" r:id="rId6"/>
    <p:sldId id="257" r:id="rId7"/>
    <p:sldId id="258" r:id="rId8"/>
    <p:sldId id="262" r:id="rId9"/>
    <p:sldId id="488" r:id="rId10"/>
    <p:sldId id="263" r:id="rId11"/>
    <p:sldId id="264" r:id="rId12"/>
    <p:sldId id="477" r:id="rId13"/>
    <p:sldId id="512" r:id="rId14"/>
    <p:sldId id="511" r:id="rId15"/>
    <p:sldId id="472" r:id="rId16"/>
    <p:sldId id="487" r:id="rId17"/>
    <p:sldId id="501" r:id="rId18"/>
    <p:sldId id="479" r:id="rId19"/>
    <p:sldId id="480" r:id="rId20"/>
    <p:sldId id="267" r:id="rId21"/>
    <p:sldId id="270" r:id="rId22"/>
    <p:sldId id="271" r:id="rId23"/>
    <p:sldId id="497" r:id="rId24"/>
    <p:sldId id="276" r:id="rId25"/>
    <p:sldId id="498" r:id="rId26"/>
    <p:sldId id="286" r:id="rId27"/>
    <p:sldId id="481" r:id="rId28"/>
    <p:sldId id="483" r:id="rId29"/>
    <p:sldId id="502" r:id="rId30"/>
    <p:sldId id="503" r:id="rId31"/>
    <p:sldId id="504" r:id="rId32"/>
    <p:sldId id="505" r:id="rId33"/>
    <p:sldId id="507" r:id="rId34"/>
    <p:sldId id="508" r:id="rId35"/>
    <p:sldId id="509" r:id="rId36"/>
    <p:sldId id="506" r:id="rId37"/>
    <p:sldId id="494" r:id="rId38"/>
    <p:sldId id="495" r:id="rId39"/>
    <p:sldId id="473" r:id="rId40"/>
    <p:sldId id="474" r:id="rId41"/>
    <p:sldId id="482" r:id="rId42"/>
    <p:sldId id="475" r:id="rId43"/>
    <p:sldId id="490" r:id="rId44"/>
    <p:sldId id="280" r:id="rId45"/>
    <p:sldId id="491" r:id="rId46"/>
    <p:sldId id="282" r:id="rId47"/>
    <p:sldId id="485" r:id="rId48"/>
    <p:sldId id="510" r:id="rId49"/>
    <p:sldId id="513" r:id="rId50"/>
    <p:sldId id="283" r:id="rId51"/>
    <p:sldId id="284" r:id="rId52"/>
    <p:sldId id="486" r:id="rId53"/>
    <p:sldId id="492" r:id="rId54"/>
    <p:sldId id="484" r:id="rId55"/>
  </p:sldIdLst>
  <p:sldSz cx="12192000" cy="6858000"/>
  <p:notesSz cx="9982200" cy="6794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6ED804-5121-C955-D09A-03CEBAA59AE0}" name="Maíra Andrade Scavazza" initials="MS" userId="S::maira.scavazza@saude.gov.br::5182148e-5814-40b5-884f-634baee5ba43" providerId="AD"/>
  <p188:author id="{F900CA14-12E7-0EE3-1224-885CE66A18D7}" name="Rui Teixeira Lima Junior" initials="RJ" userId="S::rui.lima@saude.gov.br::4373711c-26f2-4719-b7df-2b555f5dff4e" providerId="AD"/>
  <p188:author id="{B377A4AB-68D0-14EE-AEF5-D5DA0A40F7AA}" name="Usuário Convidado" initials="UC" userId="S::urn:spo:anon#27584492a1f493c28a0a8cc0eec400dee36b94f13dfa16da47edd6a48442f4e6::" providerId="AD"/>
  <p188:author id="{60AA03DE-F90F-FFE5-065B-8E10BCA512D8}" name="Lucimar de Oliveira Gonçalves Evangelista" initials="LE" userId="S::lucimar.evangelista@saude.gov.br::4b70423c-d1cb-4381-a03c-873e4f264d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8C5FA-24D7-ABD8-6A9B-C6C1DB717E5A}" v="9" dt="2022-05-02T18:05:09.429"/>
    <p1510:client id="{257C61F8-EB7F-46BC-AC84-525315F43548}" v="1303" dt="2022-05-02T19:40:30.471"/>
    <p1510:client id="{2F81DEF1-6AE1-2417-D420-25D02075F526}" v="97" dt="2022-05-03T04:27:36.594"/>
    <p1510:client id="{37894312-3497-4B6E-BF15-3C656406BED0}" v="381" dt="2022-05-02T22:12:39.813"/>
    <p1510:client id="{737B89C3-B998-4953-06B2-EA387BEE54ED}" v="1435" dt="2022-05-02T21:50:29.141"/>
    <p1510:client id="{9AFB0F59-03B5-B8A4-82DB-5DDF31D28379}" v="258" dt="2022-05-02T19:53:38.095"/>
    <p1510:client id="{C1317843-6F10-4B6C-B428-33878AF67333}" v="7" dt="2022-05-02T19:54:10.039"/>
    <p1510:client id="{C1876FDA-B174-444B-9C6C-D0F561DBF213}" v="310" dt="2022-05-02T21:47:41.556"/>
    <p1510:client id="{C87C532D-9919-C874-0AEF-88FC050287CA}" v="1955" dt="2022-05-02T21:49:20.642"/>
    <p1510:client id="{E8CE4F95-095C-F9FE-27A7-B7148D769301}" v="2164" dt="2022-05-02T21:52:40.169"/>
    <p1510:client id="{FB3E815A-C92A-0E92-2E0C-5A9E75ED8612}" v="42" dt="2022-05-02T23:37:18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gory\Downloads\banco%20e%20s&#237;ntese%20-%20financeira%20setembro%20prelimin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0" baseline="0">
                <a:effectLst/>
              </a:rPr>
              <a:t>% DE MUNICÍPIOS, POR UF, QUE ALCANÇARAM 75% OU MAIS DO POTENCIAL DE CADASTRO OU POP IBGE</a:t>
            </a:r>
            <a:endParaRPr lang="pt-BR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Pt>
            <c:idx val="13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C17E-401B-9EF0-88065F646728}"/>
              </c:ext>
            </c:extLst>
          </c:dPt>
          <c:dLbls>
            <c:spPr>
              <a:solidFill>
                <a:schemeClr val="accent1">
                  <a:lumMod val="20000"/>
                  <a:lumOff val="80000"/>
                  <a:alpha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síntese!$A$67:$A$93</c:f>
              <c:strCache>
                <c:ptCount val="27"/>
                <c:pt idx="0">
                  <c:v>RJ</c:v>
                </c:pt>
                <c:pt idx="1">
                  <c:v>AP</c:v>
                </c:pt>
                <c:pt idx="2">
                  <c:v>PA</c:v>
                </c:pt>
                <c:pt idx="3">
                  <c:v>RR</c:v>
                </c:pt>
                <c:pt idx="4">
                  <c:v>MA</c:v>
                </c:pt>
                <c:pt idx="5">
                  <c:v>PE</c:v>
                </c:pt>
                <c:pt idx="6">
                  <c:v>AM</c:v>
                </c:pt>
                <c:pt idx="7">
                  <c:v>SP</c:v>
                </c:pt>
                <c:pt idx="8">
                  <c:v>BA</c:v>
                </c:pt>
                <c:pt idx="9">
                  <c:v>AC</c:v>
                </c:pt>
                <c:pt idx="10">
                  <c:v>RS</c:v>
                </c:pt>
                <c:pt idx="11">
                  <c:v>GO</c:v>
                </c:pt>
                <c:pt idx="12">
                  <c:v>ES</c:v>
                </c:pt>
                <c:pt idx="13">
                  <c:v>BR</c:v>
                </c:pt>
                <c:pt idx="14">
                  <c:v>RO</c:v>
                </c:pt>
                <c:pt idx="15">
                  <c:v>CE</c:v>
                </c:pt>
                <c:pt idx="16">
                  <c:v>SE</c:v>
                </c:pt>
                <c:pt idx="17">
                  <c:v>MS</c:v>
                </c:pt>
                <c:pt idx="18">
                  <c:v>RN</c:v>
                </c:pt>
                <c:pt idx="19">
                  <c:v>PR</c:v>
                </c:pt>
                <c:pt idx="20">
                  <c:v>MT</c:v>
                </c:pt>
                <c:pt idx="21">
                  <c:v>MG</c:v>
                </c:pt>
                <c:pt idx="22">
                  <c:v>AL</c:v>
                </c:pt>
                <c:pt idx="23">
                  <c:v>TO</c:v>
                </c:pt>
                <c:pt idx="24">
                  <c:v>PB</c:v>
                </c:pt>
                <c:pt idx="25">
                  <c:v>SC</c:v>
                </c:pt>
                <c:pt idx="26">
                  <c:v>PI</c:v>
                </c:pt>
              </c:strCache>
            </c:strRef>
          </c:cat>
          <c:val>
            <c:numRef>
              <c:f>síntese!$B$67:$B$93</c:f>
              <c:numCache>
                <c:formatCode>0</c:formatCode>
                <c:ptCount val="27"/>
                <c:pt idx="0">
                  <c:v>67.391304347826093</c:v>
                </c:pt>
                <c:pt idx="1">
                  <c:v>75</c:v>
                </c:pt>
                <c:pt idx="2">
                  <c:v>85.416666666666657</c:v>
                </c:pt>
                <c:pt idx="3">
                  <c:v>86.666666666666671</c:v>
                </c:pt>
                <c:pt idx="4">
                  <c:v>88.47926267281106</c:v>
                </c:pt>
                <c:pt idx="5">
                  <c:v>88.64864864864866</c:v>
                </c:pt>
                <c:pt idx="6">
                  <c:v>88.709677419354833</c:v>
                </c:pt>
                <c:pt idx="7">
                  <c:v>89.612403100775197</c:v>
                </c:pt>
                <c:pt idx="8">
                  <c:v>90.887290167865714</c:v>
                </c:pt>
                <c:pt idx="9">
                  <c:v>90.909090909090907</c:v>
                </c:pt>
                <c:pt idx="10">
                  <c:v>91.146881287726359</c:v>
                </c:pt>
                <c:pt idx="11">
                  <c:v>92.276422764227632</c:v>
                </c:pt>
                <c:pt idx="12">
                  <c:v>92.307692307692307</c:v>
                </c:pt>
                <c:pt idx="13">
                  <c:v>93.034111310592465</c:v>
                </c:pt>
                <c:pt idx="14">
                  <c:v>94.230769230769226</c:v>
                </c:pt>
                <c:pt idx="15">
                  <c:v>94.565217391304344</c:v>
                </c:pt>
                <c:pt idx="16">
                  <c:v>94.666666666666671</c:v>
                </c:pt>
                <c:pt idx="17">
                  <c:v>94.936708860759495</c:v>
                </c:pt>
                <c:pt idx="18">
                  <c:v>95.209580838323348</c:v>
                </c:pt>
                <c:pt idx="19">
                  <c:v>95.488721804511272</c:v>
                </c:pt>
                <c:pt idx="20">
                  <c:v>95.744680851063833</c:v>
                </c:pt>
                <c:pt idx="21">
                  <c:v>95.896834701055099</c:v>
                </c:pt>
                <c:pt idx="22">
                  <c:v>97.058823529411768</c:v>
                </c:pt>
                <c:pt idx="23">
                  <c:v>97.122302158273371</c:v>
                </c:pt>
                <c:pt idx="24">
                  <c:v>98.654708520179369</c:v>
                </c:pt>
                <c:pt idx="25">
                  <c:v>99.322033898305079</c:v>
                </c:pt>
                <c:pt idx="26">
                  <c:v>99.553571428571431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7E-401B-9EF0-88065F646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35952048"/>
        <c:axId val="35952608"/>
      </c:barChart>
      <c:catAx>
        <c:axId val="359520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52608"/>
        <c:crosses val="autoZero"/>
        <c:auto val="1"/>
        <c:lblAlgn val="ctr"/>
        <c:lblOffset val="100"/>
        <c:noMultiLvlLbl val="0"/>
      </c:catAx>
      <c:valAx>
        <c:axId val="359526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595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 b="1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% DE ESF PAGAS</a:t>
            </a:r>
            <a:r>
              <a:rPr lang="pt-BR" baseline="0"/>
              <a:t> INCOMPLETAS</a:t>
            </a:r>
            <a:r>
              <a:rPr lang="pt-BR"/>
              <a:t>,</a:t>
            </a:r>
            <a:r>
              <a:rPr lang="pt-BR" baseline="0"/>
              <a:t> POR UF (FINANCEIRA SETEMBRO)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solidFill>
                  <a:schemeClr val="accent2"/>
                </a:solidFill>
                <a:miter lim="800000"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CBCC-46B4-9B27-0A912B928662}"/>
              </c:ext>
            </c:extLst>
          </c:dPt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'SÍNTESE 2'!$A$32:$A$59</c:f>
              <c:strCache>
                <c:ptCount val="28"/>
                <c:pt idx="0">
                  <c:v>DF</c:v>
                </c:pt>
                <c:pt idx="1">
                  <c:v>RJ</c:v>
                </c:pt>
                <c:pt idx="2">
                  <c:v>SP</c:v>
                </c:pt>
                <c:pt idx="3">
                  <c:v>ES</c:v>
                </c:pt>
                <c:pt idx="4">
                  <c:v>RS</c:v>
                </c:pt>
                <c:pt idx="5">
                  <c:v>RR</c:v>
                </c:pt>
                <c:pt idx="6">
                  <c:v>PR</c:v>
                </c:pt>
                <c:pt idx="7">
                  <c:v>CE</c:v>
                </c:pt>
                <c:pt idx="8">
                  <c:v>RO</c:v>
                </c:pt>
                <c:pt idx="9">
                  <c:v>BR</c:v>
                </c:pt>
                <c:pt idx="10">
                  <c:v>AC</c:v>
                </c:pt>
                <c:pt idx="11">
                  <c:v>MS</c:v>
                </c:pt>
                <c:pt idx="12">
                  <c:v>GO</c:v>
                </c:pt>
                <c:pt idx="13">
                  <c:v>AP</c:v>
                </c:pt>
                <c:pt idx="14">
                  <c:v>BA</c:v>
                </c:pt>
                <c:pt idx="15">
                  <c:v>AM</c:v>
                </c:pt>
                <c:pt idx="16">
                  <c:v>MG</c:v>
                </c:pt>
                <c:pt idx="17">
                  <c:v>PA</c:v>
                </c:pt>
                <c:pt idx="18">
                  <c:v>SE</c:v>
                </c:pt>
                <c:pt idx="19">
                  <c:v>PE</c:v>
                </c:pt>
                <c:pt idx="20">
                  <c:v>SC</c:v>
                </c:pt>
                <c:pt idx="21">
                  <c:v>TO</c:v>
                </c:pt>
                <c:pt idx="22">
                  <c:v>RN</c:v>
                </c:pt>
                <c:pt idx="23">
                  <c:v>MA</c:v>
                </c:pt>
                <c:pt idx="24">
                  <c:v>MT</c:v>
                </c:pt>
                <c:pt idx="25">
                  <c:v>PB</c:v>
                </c:pt>
                <c:pt idx="26">
                  <c:v>AL</c:v>
                </c:pt>
                <c:pt idx="27">
                  <c:v>PI</c:v>
                </c:pt>
              </c:strCache>
            </c:strRef>
          </c:cat>
          <c:val>
            <c:numRef>
              <c:f>'SÍNTESE 2'!$B$32:$B$59</c:f>
              <c:numCache>
                <c:formatCode>0</c:formatCode>
                <c:ptCount val="28"/>
                <c:pt idx="0">
                  <c:v>21.023765996343695</c:v>
                </c:pt>
                <c:pt idx="1">
                  <c:v>19.696447050707143</c:v>
                </c:pt>
                <c:pt idx="2">
                  <c:v>12.644836272040303</c:v>
                </c:pt>
                <c:pt idx="3">
                  <c:v>11.023622047244094</c:v>
                </c:pt>
                <c:pt idx="4">
                  <c:v>10.938883968113375</c:v>
                </c:pt>
                <c:pt idx="5">
                  <c:v>10.714285714285714</c:v>
                </c:pt>
                <c:pt idx="6">
                  <c:v>9.5238095238095237</c:v>
                </c:pt>
                <c:pt idx="7">
                  <c:v>9.2196007259528123</c:v>
                </c:pt>
                <c:pt idx="8">
                  <c:v>9.2071611253196934</c:v>
                </c:pt>
                <c:pt idx="9">
                  <c:v>8.1253875596039951</c:v>
                </c:pt>
                <c:pt idx="10">
                  <c:v>7.3394495412844041</c:v>
                </c:pt>
                <c:pt idx="11">
                  <c:v>7.1005917159763312</c:v>
                </c:pt>
                <c:pt idx="12">
                  <c:v>7.096774193548387</c:v>
                </c:pt>
                <c:pt idx="13">
                  <c:v>7.0063694267515926</c:v>
                </c:pt>
                <c:pt idx="14">
                  <c:v>6.6431806743834922</c:v>
                </c:pt>
                <c:pt idx="15">
                  <c:v>6.0945273631840795</c:v>
                </c:pt>
                <c:pt idx="16">
                  <c:v>5.3463984871927117</c:v>
                </c:pt>
                <c:pt idx="17">
                  <c:v>5.3324968632371395</c:v>
                </c:pt>
                <c:pt idx="18">
                  <c:v>5.0798258345428158</c:v>
                </c:pt>
                <c:pt idx="19">
                  <c:v>5.0612244897959187</c:v>
                </c:pt>
                <c:pt idx="20">
                  <c:v>4.9874055415617136</c:v>
                </c:pt>
                <c:pt idx="21">
                  <c:v>4.5955882352941178</c:v>
                </c:pt>
                <c:pt idx="22">
                  <c:v>4.4183949504057711</c:v>
                </c:pt>
                <c:pt idx="23">
                  <c:v>4.1486603284356089</c:v>
                </c:pt>
                <c:pt idx="24">
                  <c:v>3.6991368680641186</c:v>
                </c:pt>
                <c:pt idx="25">
                  <c:v>3.6048064085447264</c:v>
                </c:pt>
                <c:pt idx="26">
                  <c:v>3.4254143646408837</c:v>
                </c:pt>
                <c:pt idx="27">
                  <c:v>2.7941176470588238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CC-46B4-9B27-0A912B928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35954848"/>
        <c:axId val="35955408"/>
      </c:barChart>
      <c:catAx>
        <c:axId val="359548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55408"/>
        <c:crosses val="autoZero"/>
        <c:auto val="1"/>
        <c:lblAlgn val="ctr"/>
        <c:lblOffset val="100"/>
        <c:noMultiLvlLbl val="0"/>
      </c:catAx>
      <c:valAx>
        <c:axId val="359554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595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5427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532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588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829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69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07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68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48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27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9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Abertura">
  <p:cSld name="Lâmina de Abertur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5725" y="2834869"/>
            <a:ext cx="4400550" cy="118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2922" y="214776"/>
            <a:ext cx="2105455" cy="580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6936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com imagem">
  <p:cSld name="Lâmina aspa com image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2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Título">
  <p:cSld name="Lâmin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3"/>
          <p:cNvSpPr txBox="1">
            <a:spLocks noGrp="1"/>
          </p:cNvSpPr>
          <p:nvPr>
            <p:ph type="ctrTitle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âmina 1/2 imagem">
  <p:cSld name="1_Lâmina 1/2 image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4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4" name="Google Shape;34;p64"/>
          <p:cNvSpPr txBox="1">
            <a:spLocks noGrp="1"/>
          </p:cNvSpPr>
          <p:nvPr>
            <p:ph type="body" idx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body" idx="3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sem imagem">
  <p:cSld name="Lâmina aspa sem image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9" name="Google Shape;39;p65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5"/>
          <p:cNvSpPr txBox="1">
            <a:spLocks noGrp="1"/>
          </p:cNvSpPr>
          <p:nvPr>
            <p:ph type="body" idx="2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5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5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5810359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4047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55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6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8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8" name="Google Shape;18;p38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19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about:blan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vsms.saude.gov.br/bvs/saudelegis/gm/2017/prc0006_03_10_2017.html#TITULOI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10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31640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>
                <a:solidFill>
                  <a:schemeClr val="bg1"/>
                </a:solidFill>
              </a:rPr>
              <a:t>Financiamento da APS no Brasil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D8FC48-32EA-7E4A-77F2-5F4A2E56F3E0}"/>
              </a:ext>
            </a:extLst>
          </p:cNvPr>
          <p:cNvSpPr txBox="1"/>
          <p:nvPr/>
        </p:nvSpPr>
        <p:spPr>
          <a:xfrm>
            <a:off x="1348154" y="2321170"/>
            <a:ext cx="611944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</p:txBody>
      </p:sp>
      <p:pic>
        <p:nvPicPr>
          <p:cNvPr id="5" name="Imagem 5" descr="Gráfico, Gráfico de cascata&#10;&#10;Descrição gerada automaticamente">
            <a:extLst>
              <a:ext uri="{FF2B5EF4-FFF2-40B4-BE49-F238E27FC236}">
                <a16:creationId xmlns:a16="http://schemas.microsoft.com/office/drawing/2014/main" id="{06F522C8-B24C-D3DE-1B0C-0E39789CA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09" y="1900043"/>
            <a:ext cx="7956247" cy="34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6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11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12082" y="450816"/>
            <a:ext cx="10705604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200" b="1">
                <a:solidFill>
                  <a:schemeClr val="bg1"/>
                </a:solidFill>
              </a:rPr>
              <a:t>Financiamento da APS no estado do Rio de Janeiro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0699"/>
              </p:ext>
            </p:extLst>
          </p:nvPr>
        </p:nvGraphicFramePr>
        <p:xfrm>
          <a:off x="2701092" y="1770729"/>
          <a:ext cx="6538494" cy="137359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269247">
                  <a:extLst>
                    <a:ext uri="{9D8B030D-6E8A-4147-A177-3AD203B41FA5}">
                      <a16:colId xmlns:a16="http://schemas.microsoft.com/office/drawing/2014/main" val="1176962573"/>
                    </a:ext>
                  </a:extLst>
                </a:gridCol>
                <a:gridCol w="3269247">
                  <a:extLst>
                    <a:ext uri="{9D8B030D-6E8A-4147-A177-3AD203B41FA5}">
                      <a16:colId xmlns:a16="http://schemas.microsoft.com/office/drawing/2014/main" val="3325912982"/>
                    </a:ext>
                  </a:extLst>
                </a:gridCol>
              </a:tblGrid>
              <a:tr h="979797"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latin typeface="+mn-lt"/>
                        </a:rPr>
                        <a:t>Valor médio mensal repassado para APS em 2019 (R$)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latin typeface="+mn-lt"/>
                        </a:rPr>
                        <a:t>Valor</a:t>
                      </a:r>
                      <a:r>
                        <a:rPr lang="pt-BR" sz="1800" baseline="0">
                          <a:latin typeface="+mn-lt"/>
                        </a:rPr>
                        <a:t> repassado para APS na competência financeira janeiro/2022 (R$)</a:t>
                      </a:r>
                      <a:endParaRPr lang="pt-BR" sz="1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067590"/>
                  </a:ext>
                </a:extLst>
              </a:tr>
              <a:tr h="39379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cap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</a:t>
                      </a:r>
                      <a:r>
                        <a:rPr lang="pt-BR" sz="2400" b="1" i="0" u="none" strike="noStrike" cap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88.588.497,82</a:t>
                      </a:r>
                      <a:r>
                        <a:rPr lang="pt-BR" sz="2400" b="1" i="0" u="none" strike="noStrike" cap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sz="2400" b="1" i="0" u="none" strike="noStrike" cap="none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 </a:t>
                      </a:r>
                      <a:r>
                        <a:rPr lang="pt-BR" sz="2400" b="1" i="0" u="none" strike="noStrike" cap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99.835.389,96</a:t>
                      </a:r>
                      <a:endParaRPr lang="pt-BR" sz="2400" b="1" i="0" u="none" strike="noStrike" cap="none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93124"/>
                  </a:ext>
                </a:extLst>
              </a:tr>
            </a:tbl>
          </a:graphicData>
        </a:graphic>
      </p:graphicFrame>
      <p:sp>
        <p:nvSpPr>
          <p:cNvPr id="5" name="Seta para a Direita 4"/>
          <p:cNvSpPr/>
          <p:nvPr/>
        </p:nvSpPr>
        <p:spPr>
          <a:xfrm rot="5400000">
            <a:off x="5412530" y="3474577"/>
            <a:ext cx="1181768" cy="93678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203060" y="4767408"/>
            <a:ext cx="3624736" cy="165418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200" b="1">
                <a:solidFill>
                  <a:schemeClr val="tx1"/>
                </a:solidFill>
              </a:rPr>
              <a:t>AUMENTO DE 12%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95F02C-EFE1-8691-21F4-32A1595A7798}"/>
              </a:ext>
            </a:extLst>
          </p:cNvPr>
          <p:cNvSpPr txBox="1"/>
          <p:nvPr/>
        </p:nvSpPr>
        <p:spPr>
          <a:xfrm>
            <a:off x="569344" y="1187569"/>
            <a:ext cx="112689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>
                <a:solidFill>
                  <a:srgbClr val="FFFFFF"/>
                </a:solidFill>
              </a:rPr>
              <a:t>O Programa Previne Brasil trouxe aumento no volume de recursos repassados para o estado do Rio de Janeiro.</a:t>
            </a:r>
            <a:r>
              <a:rPr lang="pt-BR" sz="160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4864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12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1136372" y="42635"/>
            <a:ext cx="9674087" cy="1314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200" b="1">
                <a:solidFill>
                  <a:schemeClr val="bg1"/>
                </a:solidFill>
                <a:latin typeface="+mn-lt"/>
                <a:sym typeface="Cambria"/>
              </a:rPr>
              <a:t>Previne Brasil - 2020</a:t>
            </a:r>
            <a:endParaRPr lang="pt-BR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7000"/>
              </a:lnSpc>
            </a:pPr>
            <a:r>
              <a:rPr lang="pt-BR" sz="2000" b="1">
                <a:solidFill>
                  <a:schemeClr val="bg1"/>
                </a:solidFill>
              </a:rPr>
              <a:t>(Regras de transição - </a:t>
            </a:r>
            <a:r>
              <a:rPr lang="pt-BR" sz="2000" b="1" err="1">
                <a:solidFill>
                  <a:schemeClr val="bg1"/>
                </a:solidFill>
              </a:rPr>
              <a:t>arts</a:t>
            </a:r>
            <a:r>
              <a:rPr lang="pt-BR" sz="2000" b="1">
                <a:solidFill>
                  <a:schemeClr val="bg1"/>
                </a:solidFill>
              </a:rPr>
              <a:t> 3º ao 5º da PRT GM/MS nº 2.979/2019)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2400" b="0" i="0" u="none" strike="noStrike" cap="none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473B4D-D5A7-6D3D-12E6-B2DC74F89547}"/>
              </a:ext>
            </a:extLst>
          </p:cNvPr>
          <p:cNvSpPr txBox="1"/>
          <p:nvPr/>
        </p:nvSpPr>
        <p:spPr>
          <a:xfrm>
            <a:off x="236416" y="991354"/>
            <a:ext cx="11710247" cy="5693546"/>
          </a:xfrm>
          <a:prstGeom prst="rect">
            <a:avLst/>
          </a:prstGeom>
          <a:solidFill>
            <a:srgbClr val="0070C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u="sng">
                <a:solidFill>
                  <a:schemeClr val="bg1"/>
                </a:solidFill>
              </a:rPr>
              <a:t>Grupo 1 - Municípios com manutenção ou acréscimo dos valores considerando as regras do novo modelo de financiamento de custeio da APS:</a:t>
            </a:r>
            <a:endParaRPr lang="pt-BR" sz="180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pt-BR" sz="1900" b="1" i="1">
                <a:solidFill>
                  <a:schemeClr val="bg1"/>
                </a:solidFill>
              </a:rPr>
              <a:t>a) </a:t>
            </a:r>
            <a:r>
              <a:rPr lang="pt-BR" sz="1900" b="1" i="1" u="sng">
                <a:solidFill>
                  <a:schemeClr val="bg1"/>
                </a:solidFill>
              </a:rPr>
              <a:t>capitação ponderada:</a:t>
            </a:r>
            <a:r>
              <a:rPr lang="pt-BR" sz="1900" b="1">
                <a:solidFill>
                  <a:schemeClr val="bg1"/>
                </a:solidFill>
              </a:rPr>
              <a:t> </a:t>
            </a:r>
            <a:r>
              <a:rPr lang="pt-BR" sz="1900">
                <a:solidFill>
                  <a:schemeClr val="bg1"/>
                </a:solidFill>
              </a:rPr>
              <a:t>percentual de 100% (cem por cento) do potencial de cadastro nas 12 competências do ano de 2020 – (prazo prorrogado pelas </a:t>
            </a:r>
            <a:r>
              <a:rPr lang="pt-BR" sz="1900" err="1">
                <a:solidFill>
                  <a:schemeClr val="bg1"/>
                </a:solidFill>
              </a:rPr>
              <a:t>PRTs</a:t>
            </a:r>
            <a:r>
              <a:rPr lang="pt-BR" sz="1900">
                <a:solidFill>
                  <a:schemeClr val="bg1"/>
                </a:solidFill>
              </a:rPr>
              <a:t> SAPS/MS nº 29/2020;  nº 42/2020; nº 47/2020 e nº 59/2020;</a:t>
            </a:r>
          </a:p>
          <a:p>
            <a:pPr algn="just">
              <a:lnSpc>
                <a:spcPct val="150000"/>
              </a:lnSpc>
            </a:pPr>
            <a:r>
              <a:rPr lang="pt-BR" sz="1900" b="1" i="1">
                <a:solidFill>
                  <a:schemeClr val="bg1"/>
                </a:solidFill>
              </a:rPr>
              <a:t>b) </a:t>
            </a:r>
            <a:r>
              <a:rPr lang="pt-BR" sz="1900" b="1" i="1" u="sng">
                <a:solidFill>
                  <a:schemeClr val="bg1"/>
                </a:solidFill>
              </a:rPr>
              <a:t>pagamento por desempenho:</a:t>
            </a:r>
            <a:r>
              <a:rPr lang="pt-BR" sz="1900" b="1">
                <a:solidFill>
                  <a:schemeClr val="bg1"/>
                </a:solidFill>
              </a:rPr>
              <a:t> </a:t>
            </a:r>
            <a:r>
              <a:rPr lang="pt-BR" sz="1900">
                <a:solidFill>
                  <a:schemeClr val="bg1"/>
                </a:solidFill>
              </a:rPr>
              <a:t>o equivalente ao valor definido pela Portaria GM/MS nº 874, de 10 de maio de 2019 nas 8 primeiras competências financeiras de 2020 e nas demais 4 competências o valor equivalente ao resultado potencial de 100% (cem por cento) do alcance dos indicadores, conforme Portaria GM/MS nº 1.740, de 10 de julho de 2020; </a:t>
            </a:r>
          </a:p>
          <a:p>
            <a:pPr algn="just">
              <a:lnSpc>
                <a:spcPct val="150000"/>
              </a:lnSpc>
            </a:pPr>
            <a:r>
              <a:rPr lang="pt-BR" sz="1900" b="1" i="1">
                <a:solidFill>
                  <a:schemeClr val="bg1"/>
                </a:solidFill>
              </a:rPr>
              <a:t>c) </a:t>
            </a:r>
            <a:r>
              <a:rPr lang="pt-BR" sz="1900" b="1" i="1" u="sng">
                <a:solidFill>
                  <a:schemeClr val="bg1"/>
                </a:solidFill>
              </a:rPr>
              <a:t>incentivo para ações estratégicas</a:t>
            </a:r>
            <a:r>
              <a:rPr lang="pt-BR" sz="1900" b="1" i="1">
                <a:solidFill>
                  <a:schemeClr val="bg1"/>
                </a:solidFill>
              </a:rPr>
              <a:t>:</a:t>
            </a:r>
            <a:r>
              <a:rPr lang="pt-BR" sz="1900" b="1">
                <a:solidFill>
                  <a:schemeClr val="bg1"/>
                </a:solidFill>
              </a:rPr>
              <a:t> </a:t>
            </a:r>
            <a:r>
              <a:rPr lang="pt-BR" sz="1900">
                <a:solidFill>
                  <a:schemeClr val="bg1"/>
                </a:solidFill>
              </a:rPr>
              <a:t>custeio regular em todas as competência financeira do ano de 2020; e</a:t>
            </a:r>
          </a:p>
          <a:p>
            <a:pPr algn="just">
              <a:lnSpc>
                <a:spcPct val="150000"/>
              </a:lnSpc>
            </a:pPr>
            <a:r>
              <a:rPr lang="pt-BR" sz="1900" b="1" i="1">
                <a:solidFill>
                  <a:schemeClr val="bg1"/>
                </a:solidFill>
              </a:rPr>
              <a:t>d) </a:t>
            </a:r>
            <a:r>
              <a:rPr lang="pt-BR" sz="1900" b="1" i="1" u="sng">
                <a:solidFill>
                  <a:schemeClr val="bg1"/>
                </a:solidFill>
              </a:rPr>
              <a:t>incentivo financeiro per capita de transição</a:t>
            </a:r>
            <a:r>
              <a:rPr lang="pt-BR" sz="1900" b="1" i="1">
                <a:solidFill>
                  <a:schemeClr val="bg1"/>
                </a:solidFill>
              </a:rPr>
              <a:t>:</a:t>
            </a:r>
            <a:r>
              <a:rPr lang="pt-BR" sz="1900" b="1">
                <a:solidFill>
                  <a:schemeClr val="bg1"/>
                </a:solidFill>
              </a:rPr>
              <a:t> </a:t>
            </a:r>
            <a:r>
              <a:rPr lang="pt-BR" sz="1900">
                <a:solidFill>
                  <a:schemeClr val="bg1"/>
                </a:solidFill>
              </a:rPr>
              <a:t>valor per capita (R$ 5,95) com base na população municipal definida pelo IBGE com transferência nas 12 (doze) competências financeiras do ano de 2020. </a:t>
            </a:r>
          </a:p>
        </p:txBody>
      </p:sp>
    </p:spTree>
    <p:extLst>
      <p:ext uri="{BB962C8B-B14F-4D97-AF65-F5344CB8AC3E}">
        <p14:creationId xmlns:p14="http://schemas.microsoft.com/office/powerpoint/2010/main" val="35774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A04693F-F7AB-55F6-A19F-C23AAD32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13</a:t>
            </a:fld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199059-5F03-AA92-906A-4BDB0E9A50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086" y="1085850"/>
            <a:ext cx="11551490" cy="4076700"/>
          </a:xfrm>
        </p:spPr>
        <p:txBody>
          <a:bodyPr lIns="91440" tIns="45720" rIns="91440" bIns="45720" anchor="t"/>
          <a:lstStyle/>
          <a:p>
            <a:pPr algn="just"/>
            <a:endParaRPr lang="pt-BR" b="0"/>
          </a:p>
          <a:p>
            <a:pPr algn="just"/>
            <a:r>
              <a:rPr lang="pt-BR" sz="1800" u="sng">
                <a:solidFill>
                  <a:schemeClr val="bg1"/>
                </a:solidFill>
                <a:latin typeface="Arial"/>
              </a:rPr>
              <a:t>Grupo 2 - Municípios com decréscimo  dos valores considerando as regras do novo modelo de financiamento de custeio da APS:</a:t>
            </a:r>
            <a:endParaRPr lang="en-US" sz="1800" u="sng">
              <a:solidFill>
                <a:schemeClr val="bg1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1900" b="0">
                <a:solidFill>
                  <a:schemeClr val="bg1"/>
                </a:solidFill>
                <a:latin typeface="Arial"/>
              </a:rPr>
              <a:t>Manutenção, durante 12 (doze) competências financeiras do ano de 2020, </a:t>
            </a:r>
            <a:r>
              <a:rPr lang="pt-BR" sz="1900" b="0" u="sng">
                <a:solidFill>
                  <a:schemeClr val="bg1"/>
                </a:solidFill>
                <a:latin typeface="Arial"/>
              </a:rPr>
              <a:t>da transferência do maior valor dentre as competências financeiras do ano de 2019</a:t>
            </a:r>
            <a:r>
              <a:rPr lang="pt-BR" sz="1900" b="0">
                <a:solidFill>
                  <a:schemeClr val="bg1"/>
                </a:solidFill>
                <a:latin typeface="Arial"/>
              </a:rPr>
              <a:t> do Piso de Atenção Básica (atual do Piso da Atenção Primária à Saúde) e custeio regular dos valores referentes às ações, programas e estratégias do incentivo para ações estratégicas. </a:t>
            </a:r>
            <a:endParaRPr lang="en-US" sz="1900" b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630FA5-6EC7-F538-648F-B123B3E37840}"/>
              </a:ext>
            </a:extLst>
          </p:cNvPr>
          <p:cNvSpPr txBox="1"/>
          <p:nvPr/>
        </p:nvSpPr>
        <p:spPr>
          <a:xfrm>
            <a:off x="1136372" y="200786"/>
            <a:ext cx="9674087" cy="1314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200" b="1">
                <a:solidFill>
                  <a:schemeClr val="bg1"/>
                </a:solidFill>
                <a:latin typeface="+mn-lt"/>
                <a:sym typeface="Cambria"/>
              </a:rPr>
              <a:t>Previne Brasil - 2020</a:t>
            </a:r>
            <a:endParaRPr lang="pt-BR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7000"/>
              </a:lnSpc>
            </a:pPr>
            <a:r>
              <a:rPr lang="pt-BR" sz="2000" b="1">
                <a:solidFill>
                  <a:schemeClr val="bg1"/>
                </a:solidFill>
              </a:rPr>
              <a:t>(Regras de transição - </a:t>
            </a:r>
            <a:r>
              <a:rPr lang="pt-BR" sz="2000" b="1" err="1">
                <a:solidFill>
                  <a:schemeClr val="bg1"/>
                </a:solidFill>
              </a:rPr>
              <a:t>arts</a:t>
            </a:r>
            <a:r>
              <a:rPr lang="pt-BR" sz="2000" b="1">
                <a:solidFill>
                  <a:schemeClr val="bg1"/>
                </a:solidFill>
              </a:rPr>
              <a:t> 3º ao 5º da PRT GM/MS nº 2.979/2019)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2400" b="0" i="0" u="none" strike="noStrike" cap="none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5259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14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900845" y="100798"/>
            <a:ext cx="9660950" cy="8941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200" b="1">
                <a:solidFill>
                  <a:schemeClr val="bg1"/>
                </a:solidFill>
                <a:latin typeface="+mn-lt"/>
                <a:sym typeface="Cambria"/>
              </a:rPr>
              <a:t>Previne Brasil – 2021</a:t>
            </a:r>
            <a:endParaRPr lang="pt-BR">
              <a:solidFill>
                <a:schemeClr val="bg1"/>
              </a:solidFill>
              <a:latin typeface="+mn-lt"/>
              <a:sym typeface="Cambria"/>
            </a:endParaRPr>
          </a:p>
          <a:p>
            <a:pPr algn="ctr">
              <a:lnSpc>
                <a:spcPct val="107000"/>
              </a:lnSpc>
            </a:pPr>
            <a:r>
              <a:rPr lang="pt-BR" sz="1800" b="1">
                <a:solidFill>
                  <a:schemeClr val="bg1"/>
                </a:solidFill>
              </a:rPr>
              <a:t>(Portaria GM/MS nº 166, de 27 de janeiro de 2021)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F38E6AE-60F6-1FAA-C0A7-8B9AE162953F}"/>
              </a:ext>
            </a:extLst>
          </p:cNvPr>
          <p:cNvSpPr txBox="1"/>
          <p:nvPr/>
        </p:nvSpPr>
        <p:spPr>
          <a:xfrm>
            <a:off x="267865" y="1133597"/>
            <a:ext cx="11654196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800" b="1" i="1">
                <a:solidFill>
                  <a:schemeClr val="bg1"/>
                </a:solidFill>
              </a:rPr>
              <a:t>a) </a:t>
            </a:r>
            <a:r>
              <a:rPr lang="pt-BR" sz="1800" b="1" i="1" u="sng">
                <a:solidFill>
                  <a:schemeClr val="bg1"/>
                </a:solidFill>
              </a:rPr>
              <a:t>Capitação Ponderada</a:t>
            </a:r>
            <a:r>
              <a:rPr lang="pt-BR" sz="1800" b="1" i="1">
                <a:solidFill>
                  <a:schemeClr val="bg1"/>
                </a:solidFill>
              </a:rPr>
              <a:t>: </a:t>
            </a:r>
            <a:r>
              <a:rPr lang="pt-BR" sz="1800">
                <a:solidFill>
                  <a:schemeClr val="bg1"/>
                </a:solidFill>
              </a:rPr>
              <a:t>equivalente a 100% (cem por cento) do potencial de cadastro nas 8 primeiras competências do ano - (prorrogado pela PRT GM/MS nº 985/2021) e nas 4 competências finais capitação real com complementações e considerando o cadastro de </a:t>
            </a:r>
            <a:r>
              <a:rPr lang="pt-BR" sz="1800" err="1">
                <a:solidFill>
                  <a:schemeClr val="bg1"/>
                </a:solidFill>
              </a:rPr>
              <a:t>eCR</a:t>
            </a:r>
            <a:r>
              <a:rPr lang="pt-BR" sz="1800">
                <a:solidFill>
                  <a:schemeClr val="bg1"/>
                </a:solidFill>
              </a:rPr>
              <a:t>, </a:t>
            </a:r>
            <a:r>
              <a:rPr lang="pt-BR" sz="1800" err="1">
                <a:solidFill>
                  <a:schemeClr val="bg1"/>
                </a:solidFill>
              </a:rPr>
              <a:t>eAPP</a:t>
            </a:r>
            <a:r>
              <a:rPr lang="pt-BR" sz="1800">
                <a:solidFill>
                  <a:schemeClr val="bg1"/>
                </a:solidFill>
              </a:rPr>
              <a:t> e </a:t>
            </a:r>
            <a:r>
              <a:rPr lang="pt-BR" sz="1800" err="1">
                <a:solidFill>
                  <a:schemeClr val="bg1"/>
                </a:solidFill>
              </a:rPr>
              <a:t>eSFR</a:t>
            </a:r>
            <a:r>
              <a:rPr lang="pt-BR" sz="1800">
                <a:solidFill>
                  <a:schemeClr val="bg1"/>
                </a:solidFill>
              </a:rPr>
              <a:t> (PRT GM/MS nº 2.254/2021). </a:t>
            </a:r>
          </a:p>
          <a:p>
            <a:pPr algn="just"/>
            <a:endParaRPr lang="pt-BR" sz="1800" b="1">
              <a:solidFill>
                <a:schemeClr val="bg1"/>
              </a:solidFill>
            </a:endParaRPr>
          </a:p>
          <a:p>
            <a:pPr algn="just"/>
            <a:r>
              <a:rPr lang="pt-BR" sz="1800" b="1" i="1">
                <a:solidFill>
                  <a:schemeClr val="bg1"/>
                </a:solidFill>
              </a:rPr>
              <a:t>b) </a:t>
            </a:r>
            <a:r>
              <a:rPr lang="pt-BR" sz="1800" b="1" i="1" u="sng">
                <a:solidFill>
                  <a:schemeClr val="bg1"/>
                </a:solidFill>
              </a:rPr>
              <a:t>Pagamento por Desempenho</a:t>
            </a:r>
            <a:r>
              <a:rPr lang="pt-BR" sz="1800" b="1" i="1">
                <a:solidFill>
                  <a:schemeClr val="bg1"/>
                </a:solidFill>
              </a:rPr>
              <a:t>: </a:t>
            </a:r>
            <a:r>
              <a:rPr lang="pt-BR" sz="1800">
                <a:solidFill>
                  <a:schemeClr val="bg1"/>
                </a:solidFill>
              </a:rPr>
              <a:t>equivalente ao resultado potencial de 100% do alcance do Indicador Sintético Final do município, nas 12 competências financeiras do ano de 2021 – prorrogado por meio da PRT GM/MS nº 2.396/2021;</a:t>
            </a:r>
          </a:p>
          <a:p>
            <a:pPr algn="just"/>
            <a:endParaRPr lang="pt-BR" sz="1800" b="1">
              <a:solidFill>
                <a:schemeClr val="bg1"/>
              </a:solidFill>
            </a:endParaRPr>
          </a:p>
          <a:p>
            <a:pPr algn="just"/>
            <a:r>
              <a:rPr lang="pt-BR" sz="1800" b="1" i="1">
                <a:solidFill>
                  <a:schemeClr val="bg1"/>
                </a:solidFill>
              </a:rPr>
              <a:t>c) </a:t>
            </a:r>
            <a:r>
              <a:rPr lang="pt-BR" sz="1800" b="1" i="1" u="sng">
                <a:solidFill>
                  <a:schemeClr val="bg1"/>
                </a:solidFill>
              </a:rPr>
              <a:t>Incentivo financeiro com base em critério populacional:</a:t>
            </a:r>
            <a:r>
              <a:rPr lang="pt-BR" sz="1800" b="1">
                <a:solidFill>
                  <a:schemeClr val="bg1"/>
                </a:solidFill>
              </a:rPr>
              <a:t> </a:t>
            </a:r>
            <a:r>
              <a:rPr lang="pt-BR" sz="1800">
                <a:solidFill>
                  <a:schemeClr val="bg1"/>
                </a:solidFill>
              </a:rPr>
              <a:t>12 competências do ano de 2021 para todos municípios considerando a estimativa populacional do IBGE e o valor per capita (R$ 5,95) -  (Prorrogado </a:t>
            </a:r>
            <a:r>
              <a:rPr lang="pt-BR" sz="1800" err="1">
                <a:solidFill>
                  <a:schemeClr val="bg1"/>
                </a:solidFill>
              </a:rPr>
              <a:t>PRTs</a:t>
            </a:r>
            <a:r>
              <a:rPr lang="pt-BR" sz="1800">
                <a:solidFill>
                  <a:schemeClr val="bg1"/>
                </a:solidFill>
              </a:rPr>
              <a:t> GM/MS nº 985/2021 e nº 2.396/2021); </a:t>
            </a:r>
          </a:p>
          <a:p>
            <a:pPr algn="just"/>
            <a:endParaRPr lang="pt-BR" sz="1800" b="1">
              <a:solidFill>
                <a:schemeClr val="bg1"/>
              </a:solidFill>
            </a:endParaRPr>
          </a:p>
          <a:p>
            <a:pPr algn="just"/>
            <a:r>
              <a:rPr lang="pt-BR" sz="1800" b="1" i="1">
                <a:solidFill>
                  <a:schemeClr val="bg1"/>
                </a:solidFill>
              </a:rPr>
              <a:t>d) </a:t>
            </a:r>
            <a:r>
              <a:rPr lang="pt-BR" sz="1800" b="1" i="1" u="sng">
                <a:solidFill>
                  <a:schemeClr val="bg1"/>
                </a:solidFill>
              </a:rPr>
              <a:t>incentivo para ações estratégicas</a:t>
            </a:r>
            <a:r>
              <a:rPr lang="pt-BR" sz="1800" b="1" i="1">
                <a:solidFill>
                  <a:schemeClr val="bg1"/>
                </a:solidFill>
              </a:rPr>
              <a:t>:</a:t>
            </a:r>
            <a:r>
              <a:rPr lang="pt-BR" sz="1800" b="1">
                <a:solidFill>
                  <a:schemeClr val="bg1"/>
                </a:solidFill>
              </a:rPr>
              <a:t> </a:t>
            </a:r>
            <a:r>
              <a:rPr lang="pt-BR" sz="1800">
                <a:solidFill>
                  <a:schemeClr val="bg1"/>
                </a:solidFill>
              </a:rPr>
              <a:t>custeio regular em todas as competência financeira do ano de 2021; e</a:t>
            </a:r>
          </a:p>
          <a:p>
            <a:pPr algn="just"/>
            <a:endParaRPr lang="pt-BR" sz="1800" b="1">
              <a:solidFill>
                <a:schemeClr val="bg1"/>
              </a:solidFill>
            </a:endParaRPr>
          </a:p>
          <a:p>
            <a:pPr algn="just"/>
            <a:r>
              <a:rPr lang="pt-BR" sz="1800" b="1" i="1">
                <a:solidFill>
                  <a:schemeClr val="bg1"/>
                </a:solidFill>
              </a:rPr>
              <a:t>e) </a:t>
            </a:r>
            <a:r>
              <a:rPr lang="pt-BR" sz="1800" b="1" i="1" u="sng">
                <a:solidFill>
                  <a:schemeClr val="bg1"/>
                </a:solidFill>
              </a:rPr>
              <a:t>Incentivo financeiro de fator de correção</a:t>
            </a:r>
            <a:r>
              <a:rPr lang="pt-BR" sz="1800" b="1" i="1">
                <a:solidFill>
                  <a:schemeClr val="bg1"/>
                </a:solidFill>
              </a:rPr>
              <a:t>:</a:t>
            </a:r>
            <a:r>
              <a:rPr lang="pt-BR" sz="1800" b="1">
                <a:solidFill>
                  <a:schemeClr val="bg1"/>
                </a:solidFill>
              </a:rPr>
              <a:t> </a:t>
            </a:r>
            <a:r>
              <a:rPr lang="pt-BR" sz="1800">
                <a:solidFill>
                  <a:schemeClr val="bg1"/>
                </a:solidFill>
              </a:rPr>
              <a:t>calculado a partir da comparação entre os valores que o município ou Distrito Federal fez jus nas 12 (doze) competências financeiras do ano de 2019 e o resultado da aplicação, para o ano de 2021, das regras de capitação ponderada, pagamento por desempenho e incentivos para ações estratégicas. incentivo transferido somente aos municípios que apresentassem no ano de 2021 decréscimo dos valores na comparação referenciada.</a:t>
            </a:r>
          </a:p>
        </p:txBody>
      </p:sp>
    </p:spTree>
    <p:extLst>
      <p:ext uri="{BB962C8B-B14F-4D97-AF65-F5344CB8AC3E}">
        <p14:creationId xmlns:p14="http://schemas.microsoft.com/office/powerpoint/2010/main" val="11050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15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902085" y="197485"/>
            <a:ext cx="9674087" cy="9246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200" b="1">
                <a:solidFill>
                  <a:schemeClr val="bg1"/>
                </a:solidFill>
                <a:ea typeface="Cambria"/>
              </a:rPr>
              <a:t>Previne Brasil - 2022</a:t>
            </a:r>
            <a:endParaRPr lang="pt-BR">
              <a:solidFill>
                <a:schemeClr val="bg1"/>
              </a:solidFill>
              <a:ea typeface="Cambria"/>
            </a:endParaRPr>
          </a:p>
          <a:p>
            <a:pPr algn="ctr">
              <a:lnSpc>
                <a:spcPct val="107000"/>
              </a:lnSpc>
              <a:buSzPts val="1600"/>
            </a:pPr>
            <a:r>
              <a:rPr lang="pt-BR" sz="2000" b="1">
                <a:solidFill>
                  <a:schemeClr val="bg1"/>
                </a:solidFill>
              </a:rPr>
              <a:t>(PRC GM/MS nº 6/2017)</a:t>
            </a:r>
            <a:endParaRPr lang="pt-BR" sz="2000" b="1">
              <a:solidFill>
                <a:schemeClr val="bg1"/>
              </a:solidFill>
              <a:sym typeface="Cambri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B1BC2B2-0BDE-8C0B-5703-B8070863CF95}"/>
              </a:ext>
            </a:extLst>
          </p:cNvPr>
          <p:cNvSpPr txBox="1"/>
          <p:nvPr/>
        </p:nvSpPr>
        <p:spPr>
          <a:xfrm>
            <a:off x="278563" y="1248481"/>
            <a:ext cx="11603710" cy="56106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800" i="1">
                <a:solidFill>
                  <a:schemeClr val="bg1"/>
                </a:solidFill>
              </a:rPr>
              <a:t>a) </a:t>
            </a:r>
            <a:r>
              <a:rPr lang="pt-BR" sz="1800" b="1" i="1" u="sng">
                <a:solidFill>
                  <a:schemeClr val="bg1"/>
                </a:solidFill>
              </a:rPr>
              <a:t>Capitação ponderada</a:t>
            </a:r>
            <a:r>
              <a:rPr lang="pt-BR" sz="1800" i="1">
                <a:solidFill>
                  <a:schemeClr val="bg1"/>
                </a:solidFill>
              </a:rPr>
              <a:t>: </a:t>
            </a:r>
            <a:r>
              <a:rPr lang="pt-BR" sz="1800">
                <a:solidFill>
                  <a:schemeClr val="bg1"/>
                </a:solidFill>
              </a:rPr>
              <a:t>previsão de pagamento do cadastro real com complementações e considerando o cadastro de </a:t>
            </a:r>
            <a:r>
              <a:rPr lang="pt-BR" sz="1800" err="1">
                <a:solidFill>
                  <a:schemeClr val="bg1"/>
                </a:solidFill>
              </a:rPr>
              <a:t>eCR</a:t>
            </a:r>
            <a:r>
              <a:rPr lang="pt-BR" sz="1800">
                <a:solidFill>
                  <a:schemeClr val="bg1"/>
                </a:solidFill>
              </a:rPr>
              <a:t>, </a:t>
            </a:r>
            <a:r>
              <a:rPr lang="pt-BR" sz="1800" err="1">
                <a:solidFill>
                  <a:schemeClr val="bg1"/>
                </a:solidFill>
              </a:rPr>
              <a:t>eAPP</a:t>
            </a:r>
            <a:r>
              <a:rPr lang="pt-BR" sz="1800">
                <a:solidFill>
                  <a:schemeClr val="bg1"/>
                </a:solidFill>
              </a:rPr>
              <a:t> e </a:t>
            </a:r>
            <a:r>
              <a:rPr lang="pt-BR" sz="1800" err="1">
                <a:solidFill>
                  <a:schemeClr val="bg1"/>
                </a:solidFill>
              </a:rPr>
              <a:t>eSFR</a:t>
            </a:r>
            <a:r>
              <a:rPr lang="pt-BR" sz="1800">
                <a:solidFill>
                  <a:schemeClr val="bg1"/>
                </a:solidFill>
              </a:rPr>
              <a:t> nas 12 competências do ano de 2022 (PRT GM/MS nº 2.254/2021). </a:t>
            </a:r>
          </a:p>
          <a:p>
            <a:pPr algn="just"/>
            <a:r>
              <a:rPr lang="pt-BR" sz="1600">
                <a:solidFill>
                  <a:schemeClr val="bg1"/>
                </a:solidFill>
                <a:cs typeface="Segoe UI"/>
              </a:rPr>
              <a:t>​</a:t>
            </a:r>
            <a:endParaRPr lang="pt-BR" sz="1600">
              <a:solidFill>
                <a:schemeClr val="bg1"/>
              </a:solidFill>
            </a:endParaRPr>
          </a:p>
          <a:p>
            <a:pPr algn="just"/>
            <a:r>
              <a:rPr lang="pt-BR" sz="1800" i="1">
                <a:solidFill>
                  <a:srgbClr val="FFFFFF"/>
                </a:solidFill>
                <a:cs typeface="Segoe UI"/>
              </a:rPr>
              <a:t>b) </a:t>
            </a:r>
            <a:r>
              <a:rPr lang="pt-BR" sz="1800" b="1" i="1" u="sng">
                <a:solidFill>
                  <a:schemeClr val="bg1"/>
                </a:solidFill>
              </a:rPr>
              <a:t>Pagamento por desempenho</a:t>
            </a:r>
            <a:r>
              <a:rPr lang="pt-BR" sz="1800">
                <a:solidFill>
                  <a:srgbClr val="FFFFFF"/>
                </a:solidFill>
                <a:cs typeface="Segoe UI"/>
              </a:rPr>
              <a:t>: aplicação de forma escalonada  dos indicadore</a:t>
            </a:r>
            <a:r>
              <a:rPr lang="pt-BR" sz="1800">
                <a:solidFill>
                  <a:schemeClr val="bg1"/>
                </a:solidFill>
                <a:cs typeface="Segoe UI"/>
              </a:rPr>
              <a:t>s, </a:t>
            </a:r>
            <a:r>
              <a:rPr lang="pt-BR" sz="1800">
                <a:solidFill>
                  <a:schemeClr val="bg1"/>
                </a:solidFill>
              </a:rPr>
              <a:t>considerando 2 (dois) indicadores como alcance real no primeiro quadrimestre do ano, 5 (cinco) indicadores no segundo quadrimestre e no terceiro quadrimestre a verificação do alcance real da meta de todos os indicadores (PRT GM/MS nº 3222/2019 alterada pela PRT GM/MS nº 102/2022).</a:t>
            </a:r>
          </a:p>
          <a:p>
            <a:pPr algn="just"/>
            <a:endParaRPr lang="pt-BR" sz="1800">
              <a:solidFill>
                <a:schemeClr val="bg1"/>
              </a:solidFill>
            </a:endParaRPr>
          </a:p>
          <a:p>
            <a:pPr algn="just"/>
            <a:r>
              <a:rPr lang="pt-BR" sz="1800" i="1">
                <a:solidFill>
                  <a:schemeClr val="bg1"/>
                </a:solidFill>
              </a:rPr>
              <a:t>c) </a:t>
            </a:r>
            <a:r>
              <a:rPr lang="pt-BR" sz="1800" b="1" i="1" u="sng">
                <a:solidFill>
                  <a:schemeClr val="bg1"/>
                </a:solidFill>
              </a:rPr>
              <a:t>Incentivo financeiro com base em critério populacional</a:t>
            </a:r>
            <a:r>
              <a:rPr lang="pt-BR" sz="1800" i="1">
                <a:solidFill>
                  <a:schemeClr val="bg1"/>
                </a:solidFill>
              </a:rPr>
              <a:t>:</a:t>
            </a:r>
            <a:r>
              <a:rPr lang="pt-BR" sz="1800">
                <a:solidFill>
                  <a:schemeClr val="bg1"/>
                </a:solidFill>
              </a:rPr>
              <a:t> 12 competências do ano de 2022 para todos municípios considerando a estimativa populacional do IBGE e o valor per capita (R$ 5,95) -  (PRT GM/MS nº 26/2022); </a:t>
            </a:r>
            <a:endParaRPr lang="en-US" sz="1800">
              <a:solidFill>
                <a:schemeClr val="bg1"/>
              </a:solidFill>
            </a:endParaRPr>
          </a:p>
          <a:p>
            <a:pPr algn="just"/>
            <a:endParaRPr lang="pt-BR" sz="1800"/>
          </a:p>
          <a:p>
            <a:pPr algn="just"/>
            <a:r>
              <a:rPr lang="pt-BR" sz="1800" i="1">
                <a:solidFill>
                  <a:schemeClr val="bg1"/>
                </a:solidFill>
              </a:rPr>
              <a:t>d) </a:t>
            </a:r>
            <a:r>
              <a:rPr lang="pt-BR" sz="1800" b="1" i="1" u="sng">
                <a:solidFill>
                  <a:schemeClr val="bg1"/>
                </a:solidFill>
              </a:rPr>
              <a:t>Incentivo para ações estratégicas</a:t>
            </a:r>
            <a:r>
              <a:rPr lang="pt-BR" sz="1800" i="1">
                <a:solidFill>
                  <a:schemeClr val="bg1"/>
                </a:solidFill>
              </a:rPr>
              <a:t>:</a:t>
            </a:r>
            <a:r>
              <a:rPr lang="pt-BR" sz="1800">
                <a:solidFill>
                  <a:schemeClr val="bg1"/>
                </a:solidFill>
              </a:rPr>
              <a:t> custeio regular em todas as competência financeira do ano de 2022; e</a:t>
            </a:r>
          </a:p>
          <a:p>
            <a:pPr algn="just"/>
            <a:endParaRPr lang="pt-BR" sz="1800"/>
          </a:p>
          <a:p>
            <a:pPr algn="just"/>
            <a:r>
              <a:rPr lang="pt-BR" sz="1800" i="1">
                <a:solidFill>
                  <a:schemeClr val="bg1"/>
                </a:solidFill>
              </a:rPr>
              <a:t>e) </a:t>
            </a:r>
            <a:r>
              <a:rPr lang="pt-BR" sz="1800" b="1" i="1" u="sng">
                <a:solidFill>
                  <a:schemeClr val="bg1"/>
                </a:solidFill>
              </a:rPr>
              <a:t>Incentivo financeiro de fator de correção</a:t>
            </a:r>
            <a:r>
              <a:rPr lang="pt-BR" sz="1800" i="1">
                <a:solidFill>
                  <a:schemeClr val="bg1"/>
                </a:solidFill>
              </a:rPr>
              <a:t>:</a:t>
            </a:r>
            <a:r>
              <a:rPr lang="pt-BR" sz="1800">
                <a:solidFill>
                  <a:schemeClr val="bg1"/>
                </a:solidFill>
              </a:rPr>
              <a:t> calculado a partir da comparação entre os valores que o município ou Distrito Federal fez jus nas 12 (doze) competências financeiras do ano de 2019 e o resultado da aplicação, para o ano de 2022, das regras de capitação ponderada, pagamento por desempenho e incentivos para ações estratégicas. incentivo transferido somente aos municípios que apresentassem no ano de 2022 decréscimo dos valores na comparação referenciada.</a:t>
            </a:r>
          </a:p>
          <a:p>
            <a:pPr algn="just"/>
            <a:endParaRPr lang="pt-BR" sz="1800">
              <a:solidFill>
                <a:srgbClr val="FFFFFF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698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16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1363691" y="353015"/>
            <a:ext cx="9674087" cy="580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3200" b="1">
                <a:solidFill>
                  <a:schemeClr val="bg1"/>
                </a:solidFill>
                <a:latin typeface="+mn-lt"/>
                <a:sym typeface="Cambria"/>
              </a:rPr>
              <a:t>Capitação Ponderada</a:t>
            </a:r>
          </a:p>
        </p:txBody>
      </p:sp>
      <p:sp>
        <p:nvSpPr>
          <p:cNvPr id="2" name="Retângulo 1"/>
          <p:cNvSpPr/>
          <p:nvPr/>
        </p:nvSpPr>
        <p:spPr>
          <a:xfrm>
            <a:off x="600143" y="1290518"/>
            <a:ext cx="10986463" cy="45505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800">
                <a:solidFill>
                  <a:schemeClr val="bg1"/>
                </a:solidFill>
                <a:ea typeface="Cambria"/>
              </a:rPr>
              <a:t>- Pagamento por pessoa cadastrada (adscrita/vinculada) em equipe de Saúde da Família (</a:t>
            </a:r>
            <a:r>
              <a:rPr lang="pt-BR" sz="1800" err="1">
                <a:solidFill>
                  <a:schemeClr val="bg1"/>
                </a:solidFill>
                <a:ea typeface="Cambria"/>
              </a:rPr>
              <a:t>eSF</a:t>
            </a:r>
            <a:r>
              <a:rPr lang="pt-BR" sz="1800">
                <a:solidFill>
                  <a:schemeClr val="bg1"/>
                </a:solidFill>
                <a:ea typeface="Cambria"/>
              </a:rPr>
              <a:t>), equipe de Atenção Primária (</a:t>
            </a:r>
            <a:r>
              <a:rPr lang="pt-BR" sz="1800" err="1">
                <a:solidFill>
                  <a:schemeClr val="bg1"/>
                </a:solidFill>
                <a:ea typeface="Cambria"/>
              </a:rPr>
              <a:t>eAP</a:t>
            </a:r>
            <a:r>
              <a:rPr lang="pt-BR" sz="1800">
                <a:solidFill>
                  <a:schemeClr val="bg1"/>
                </a:solidFill>
                <a:ea typeface="Cambria"/>
              </a:rPr>
              <a:t>), </a:t>
            </a:r>
            <a:r>
              <a:rPr lang="pt-BR" sz="18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equipe de Saúde da Família Ribeirinha (</a:t>
            </a:r>
            <a:r>
              <a:rPr lang="pt-BR" sz="1800" err="1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eSFR</a:t>
            </a:r>
            <a:r>
              <a:rPr lang="pt-BR" sz="18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), equipe de Consultório na Rua (</a:t>
            </a:r>
            <a:r>
              <a:rPr lang="pt-BR" sz="1800" err="1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eCR</a:t>
            </a:r>
            <a:r>
              <a:rPr lang="pt-BR" sz="18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) ou equipe de Atenção Primária Prisional (</a:t>
            </a:r>
            <a:r>
              <a:rPr lang="pt-BR" sz="1800" err="1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eAPP</a:t>
            </a:r>
            <a:r>
              <a:rPr lang="pt-BR" sz="18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)</a:t>
            </a:r>
            <a:r>
              <a:rPr lang="pt-BR" sz="1800">
                <a:solidFill>
                  <a:schemeClr val="bg1"/>
                </a:solidFill>
                <a:ea typeface="Cambria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1800">
                <a:solidFill>
                  <a:schemeClr val="bg1"/>
                </a:solidFill>
                <a:ea typeface="Cambria"/>
              </a:rPr>
              <a:t>- Situação da equipe: credenciada, homologada, sem suspensão e com informações no SCNES.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1800">
                <a:solidFill>
                  <a:schemeClr val="bg1"/>
                </a:solidFill>
                <a:ea typeface="Cambria"/>
              </a:rPr>
              <a:t>- Com o Previne Brasil está previsto o custeio de </a:t>
            </a:r>
            <a:r>
              <a:rPr lang="pt-BR" sz="1800" err="1">
                <a:solidFill>
                  <a:schemeClr val="bg1"/>
                </a:solidFill>
                <a:ea typeface="Cambria"/>
              </a:rPr>
              <a:t>eSF</a:t>
            </a:r>
            <a:r>
              <a:rPr lang="pt-BR" sz="1800">
                <a:solidFill>
                  <a:schemeClr val="bg1"/>
                </a:solidFill>
                <a:ea typeface="Cambria"/>
              </a:rPr>
              <a:t> e </a:t>
            </a:r>
            <a:r>
              <a:rPr lang="pt-BR" sz="1800" err="1">
                <a:solidFill>
                  <a:schemeClr val="bg1"/>
                </a:solidFill>
                <a:ea typeface="Cambria"/>
              </a:rPr>
              <a:t>eAP</a:t>
            </a:r>
            <a:r>
              <a:rPr lang="pt-BR" sz="1800">
                <a:solidFill>
                  <a:schemeClr val="bg1"/>
                </a:solidFill>
                <a:ea typeface="Cambria"/>
              </a:rPr>
              <a:t> com composição profissional incompleta e incentivo transferido de forma proporcional a depender da categoria ausente (25%, 50% e 75%).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1800">
                <a:solidFill>
                  <a:schemeClr val="bg1"/>
                </a:solidFill>
                <a:ea typeface="Cambria"/>
              </a:rPr>
              <a:t>- Desde a financeira setembro/2021 é realizado o custeio da capitação considerando a possibilidade de complementação financeira para os municípios que não atingem o potencial de cadastro (PRT GM/MS 2.254/2021).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1800">
                <a:solidFill>
                  <a:schemeClr val="bg1"/>
                </a:solidFill>
                <a:ea typeface="Cambria"/>
              </a:rPr>
              <a:t>- Desde a financeira setembro/2021 é realizado o custeio da capitação considerando a possibilidade de complementação financeira dos cadastros excedentes para os municípios que superem o potencial de cadastro e apresentam nota do ISF igual ou acima de 7 (PRT GM/MS 2.254/2021).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31831" y="6325620"/>
            <a:ext cx="800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>
                <a:solidFill>
                  <a:schemeClr val="bg1"/>
                </a:solidFill>
                <a:latin typeface="Calibri" panose="020F0502020204030204" pitchFamily="34" charset="0"/>
              </a:rPr>
              <a:t>http://189.28.128.100/dab/docs/portaldab/documentos/esus/nota_tecnica_relatorio_cadastro.pdf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17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1538129" y="366516"/>
            <a:ext cx="9674087" cy="58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buSzPts val="1600"/>
            </a:pPr>
            <a:r>
              <a:rPr lang="pt-BR" sz="3200" b="1">
                <a:solidFill>
                  <a:schemeClr val="bg1"/>
                </a:solidFill>
                <a:latin typeface="+mn-lt"/>
                <a:sym typeface="Cambria"/>
              </a:rPr>
              <a:t>Capitação Ponderada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1542" y="6435194"/>
            <a:ext cx="10596787" cy="287995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pt-BR" sz="9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Fonte: Portaria GM/MS nº 169, de 31 de janeiro de 2020 e Fonte: </a:t>
            </a:r>
            <a:r>
              <a:rPr lang="pt-BR" sz="9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</a:rPr>
              <a:t>Portaria nº 2.979/2019 (atualizada pela Portaria nº 2.254/2021) – versão consolidada (</a:t>
            </a:r>
            <a:r>
              <a:rPr lang="pt-BR" sz="9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  <a:hlinkClick r:id="rId4"/>
              </a:rPr>
              <a:t>PRC 6/2017, título II, Do Custeio da Atenção Primária à Saúde</a:t>
            </a:r>
            <a:r>
              <a:rPr lang="pt-BR" sz="9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Open Sans Light"/>
              </a:rPr>
              <a:t>)</a:t>
            </a:r>
            <a:endParaRPr lang="pt-BR" sz="900" kern="120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399633" y="1200860"/>
            <a:ext cx="9431794" cy="338554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>
                <a:solidFill>
                  <a:schemeClr val="bg1"/>
                </a:solidFill>
              </a:rPr>
              <a:t>Na Capitação Ponderada, o Pagamento por Pessoa cadastrada varia de R$ 50,50 a R$ 131,30</a:t>
            </a:r>
            <a:endParaRPr lang="pt-BR" altLang="pt-BR" sz="1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9634" y="1641394"/>
            <a:ext cx="262570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Tipologia IBGE do município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080922" y="1637104"/>
            <a:ext cx="335347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2">
                    <a:lumMod val="90000"/>
                  </a:schemeClr>
                </a:solidFill>
              </a:rPr>
              <a:t>Valor: População cadastrada </a:t>
            </a:r>
            <a:r>
              <a:rPr lang="pt-BR" b="1">
                <a:solidFill>
                  <a:schemeClr val="bg1"/>
                </a:solidFill>
              </a:rPr>
              <a:t>SEM </a:t>
            </a:r>
            <a:r>
              <a:rPr lang="pt-BR" b="1">
                <a:solidFill>
                  <a:schemeClr val="bg1">
                    <a:lumMod val="75000"/>
                  </a:schemeClr>
                </a:solidFill>
              </a:rPr>
              <a:t>critério socioeconômico e demográfico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481897" y="1639286"/>
            <a:ext cx="335347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2">
                    <a:lumMod val="90000"/>
                  </a:schemeClr>
                </a:solidFill>
              </a:rPr>
              <a:t>Valor: População cadastrada </a:t>
            </a:r>
            <a:r>
              <a:rPr lang="pt-BR" b="1">
                <a:solidFill>
                  <a:schemeClr val="accent4">
                    <a:lumMod val="60000"/>
                    <a:lumOff val="40000"/>
                  </a:schemeClr>
                </a:solidFill>
              </a:rPr>
              <a:t>COM </a:t>
            </a:r>
            <a:r>
              <a:rPr lang="pt-BR" b="1">
                <a:solidFill>
                  <a:schemeClr val="bg1">
                    <a:lumMod val="75000"/>
                  </a:schemeClr>
                </a:solidFill>
              </a:rPr>
              <a:t>critério socioeconômico e demográfico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99632" y="2313275"/>
            <a:ext cx="2625705" cy="3579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1. Urbano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99632" y="2726449"/>
            <a:ext cx="2625705" cy="3579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2. Intermediário adjacente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00947" y="3142876"/>
            <a:ext cx="2625705" cy="3579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3. Rural adjacente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99632" y="3554515"/>
            <a:ext cx="2625705" cy="357928"/>
          </a:xfrm>
          <a:prstGeom prst="rect">
            <a:avLst/>
          </a:prstGeom>
          <a:solidFill>
            <a:srgbClr val="6C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4. Intermediário remoto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99632" y="3966154"/>
            <a:ext cx="2625705" cy="357928"/>
          </a:xfrm>
          <a:prstGeom prst="rect">
            <a:avLst/>
          </a:prstGeom>
          <a:solidFill>
            <a:srgbClr val="6C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5. Rural remoto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086600" y="2322260"/>
            <a:ext cx="1672089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/>
              <a:t>1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801856" y="2322260"/>
            <a:ext cx="1620772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>
                <a:solidFill>
                  <a:schemeClr val="bg1"/>
                </a:solidFill>
              </a:rPr>
              <a:t>R$ 50,50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086600" y="2720526"/>
            <a:ext cx="1672089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>
                <a:solidFill>
                  <a:srgbClr val="92D050"/>
                </a:solidFill>
              </a:rPr>
              <a:t>1,45455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801856" y="2720526"/>
            <a:ext cx="1620772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>
                <a:solidFill>
                  <a:schemeClr val="bg1"/>
                </a:solidFill>
              </a:rPr>
              <a:t>R$ 73,45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495399" y="2317247"/>
            <a:ext cx="1672089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/>
              <a:t>1 x 1,3 = 1,3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8210655" y="2317247"/>
            <a:ext cx="1620772" cy="357928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R$ 65,65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495399" y="2715513"/>
            <a:ext cx="1672089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>
                <a:solidFill>
                  <a:srgbClr val="92D050"/>
                </a:solidFill>
              </a:rPr>
              <a:t>1,45455 x 1,3 = 1,890915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8210655" y="2715513"/>
            <a:ext cx="1620772" cy="780278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R$ 95,49</a:t>
            </a:r>
            <a:endParaRPr lang="pt-BR" sz="6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094424" y="3554515"/>
            <a:ext cx="1672089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/>
              <a:t>2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4809680" y="3554515"/>
            <a:ext cx="1620772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>
                <a:solidFill>
                  <a:schemeClr val="bg1"/>
                </a:solidFill>
              </a:rPr>
              <a:t>R$ 101,00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503223" y="3549502"/>
            <a:ext cx="1672089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/>
              <a:t>2 x 1,3 = 2,6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8218479" y="3549502"/>
            <a:ext cx="1620772" cy="780278"/>
          </a:xfrm>
          <a:prstGeom prst="rect">
            <a:avLst/>
          </a:prstGeom>
          <a:solidFill>
            <a:srgbClr val="6C52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R$ 131,30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141138" y="3406092"/>
            <a:ext cx="1873652" cy="786572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População com até 5 anos;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População partir de 65 anos de idade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0141137" y="1692081"/>
            <a:ext cx="1873653" cy="1661513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Programa Bolsa Família - PBF;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Benefício de Prestação Continuada – BPC;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Benefício previdenciário no valor máximo de dois salários-mínimos</a:t>
            </a:r>
          </a:p>
        </p:txBody>
      </p:sp>
      <p:sp>
        <p:nvSpPr>
          <p:cNvPr id="39" name="Seta: para a Direita 24">
            <a:extLst>
              <a:ext uri="{FF2B5EF4-FFF2-40B4-BE49-F238E27FC236}">
                <a16:creationId xmlns:a16="http://schemas.microsoft.com/office/drawing/2014/main" id="{3F358C56-FAF7-4D55-A548-6EF3EC1098A9}"/>
              </a:ext>
            </a:extLst>
          </p:cNvPr>
          <p:cNvSpPr/>
          <p:nvPr/>
        </p:nvSpPr>
        <p:spPr>
          <a:xfrm>
            <a:off x="9785971" y="1842708"/>
            <a:ext cx="336606" cy="31483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9632" y="4457662"/>
            <a:ext cx="6844683" cy="1839285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bg1">
                    <a:lumMod val="85000"/>
                  </a:schemeClr>
                </a:solidFill>
              </a:rPr>
              <a:t>Exemplo: Município </a:t>
            </a:r>
            <a:r>
              <a:rPr lang="pt-BR" b="1">
                <a:solidFill>
                  <a:schemeClr val="accent6">
                    <a:lumMod val="60000"/>
                    <a:lumOff val="40000"/>
                  </a:schemeClr>
                </a:solidFill>
              </a:rPr>
              <a:t>Rural adjacente </a:t>
            </a:r>
            <a:r>
              <a:rPr lang="pt-BR">
                <a:solidFill>
                  <a:schemeClr val="bg1"/>
                </a:solidFill>
              </a:rPr>
              <a:t>(Sapucaia - RJ) </a:t>
            </a:r>
            <a:r>
              <a:rPr lang="pt-BR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12.732 </a:t>
            </a:r>
            <a:r>
              <a:rPr lang="pt-BR">
                <a:solidFill>
                  <a:schemeClr val="bg1">
                    <a:lumMod val="85000"/>
                  </a:schemeClr>
                </a:solidFill>
              </a:rPr>
              <a:t>pessoas cadastradas </a:t>
            </a:r>
            <a:r>
              <a:rPr lang="pt-BR" b="1">
                <a:solidFill>
                  <a:schemeClr val="bg1"/>
                </a:solidFill>
              </a:rPr>
              <a:t>sem</a:t>
            </a:r>
            <a:r>
              <a:rPr lang="pt-BR">
                <a:solidFill>
                  <a:schemeClr val="bg1">
                    <a:lumMod val="85000"/>
                  </a:schemeClr>
                </a:solidFill>
              </a:rPr>
              <a:t> critério socioeconômico e demográfico; e </a:t>
            </a:r>
          </a:p>
          <a:p>
            <a:pPr algn="ctr"/>
            <a:r>
              <a:rPr lang="pt-BR" b="1">
                <a:solidFill>
                  <a:schemeClr val="accent4">
                    <a:lumMod val="60000"/>
                    <a:lumOff val="40000"/>
                  </a:schemeClr>
                </a:solidFill>
              </a:rPr>
              <a:t>6.400</a:t>
            </a:r>
            <a:r>
              <a:rPr lang="pt-BR">
                <a:solidFill>
                  <a:schemeClr val="bg1">
                    <a:lumMod val="85000"/>
                  </a:schemeClr>
                </a:solidFill>
              </a:rPr>
              <a:t> pessoas </a:t>
            </a:r>
            <a:r>
              <a:rPr lang="pt-BR" b="1">
                <a:solidFill>
                  <a:schemeClr val="accent4">
                    <a:lumMod val="60000"/>
                    <a:lumOff val="40000"/>
                  </a:schemeClr>
                </a:solidFill>
              </a:rPr>
              <a:t>com</a:t>
            </a:r>
            <a:r>
              <a:rPr lang="pt-BR">
                <a:solidFill>
                  <a:schemeClr val="bg1">
                    <a:lumMod val="85000"/>
                  </a:schemeClr>
                </a:solidFill>
              </a:rPr>
              <a:t> critério socioeconômico e demográfico.</a:t>
            </a:r>
          </a:p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pt-BR">
                <a:solidFill>
                  <a:schemeClr val="bg1">
                    <a:lumMod val="85000"/>
                  </a:schemeClr>
                </a:solidFill>
              </a:rPr>
              <a:t>VALOR DE PAGAMENTO DA CAPITAÇÃO: </a:t>
            </a:r>
          </a:p>
          <a:p>
            <a:pPr algn="ctr"/>
            <a:r>
              <a:rPr lang="pt-BR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pt-BR" b="1">
                <a:solidFill>
                  <a:schemeClr val="bg1"/>
                </a:solidFill>
              </a:rPr>
              <a:t>12.732 x R$ 73,45</a:t>
            </a:r>
            <a:r>
              <a:rPr lang="pt-BR" sz="600" b="1">
                <a:solidFill>
                  <a:schemeClr val="bg1"/>
                </a:solidFill>
              </a:rPr>
              <a:t>4775</a:t>
            </a:r>
            <a:r>
              <a:rPr lang="pt-BR">
                <a:solidFill>
                  <a:schemeClr val="bg1">
                    <a:lumMod val="85000"/>
                  </a:schemeClr>
                </a:solidFill>
              </a:rPr>
              <a:t>) + (</a:t>
            </a:r>
            <a:r>
              <a:rPr lang="pt-BR" b="1">
                <a:solidFill>
                  <a:schemeClr val="accent4">
                    <a:lumMod val="60000"/>
                    <a:lumOff val="40000"/>
                  </a:schemeClr>
                </a:solidFill>
              </a:rPr>
              <a:t>6.400 x 95,49</a:t>
            </a:r>
            <a:r>
              <a:rPr lang="pt-BR" sz="6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12075</a:t>
            </a:r>
            <a:r>
              <a:rPr lang="pt-BR">
                <a:solidFill>
                  <a:schemeClr val="bg1">
                    <a:lumMod val="85000"/>
                  </a:schemeClr>
                </a:solidFill>
              </a:rPr>
              <a:t>) = 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R$ 935.226,20 </a:t>
            </a:r>
            <a:r>
              <a:rPr lang="pt-BR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pt-BR" b="1">
                <a:solidFill>
                  <a:schemeClr val="accent4">
                    <a:lumMod val="60000"/>
                    <a:lumOff val="40000"/>
                  </a:schemeClr>
                </a:solidFill>
              </a:rPr>
              <a:t>611.143,73</a:t>
            </a:r>
            <a:r>
              <a:rPr lang="pt-BR">
                <a:solidFill>
                  <a:schemeClr val="bg1">
                    <a:lumMod val="85000"/>
                  </a:schemeClr>
                </a:solidFill>
              </a:rPr>
              <a:t> = </a:t>
            </a:r>
          </a:p>
          <a:p>
            <a:pPr algn="ctr"/>
            <a:r>
              <a:rPr lang="pt-BR" b="1">
                <a:solidFill>
                  <a:srgbClr val="00B0F0"/>
                </a:solidFill>
              </a:rPr>
              <a:t>R$ 1.546.369,93 (anual) = 128.864,16 (mensal)</a:t>
            </a:r>
          </a:p>
        </p:txBody>
      </p:sp>
      <p:sp>
        <p:nvSpPr>
          <p:cNvPr id="6" name="Retângulo 5"/>
          <p:cNvSpPr/>
          <p:nvPr/>
        </p:nvSpPr>
        <p:spPr>
          <a:xfrm>
            <a:off x="836086" y="3127291"/>
            <a:ext cx="1752796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4877943" y="2925281"/>
            <a:ext cx="1498202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8287144" y="2924768"/>
            <a:ext cx="1498202" cy="35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7673958" y="4615076"/>
            <a:ext cx="4208016" cy="1537280"/>
          </a:xfrm>
          <a:prstGeom prst="rect">
            <a:avLst/>
          </a:prstGeom>
          <a:solidFill>
            <a:srgbClr val="00B0F0">
              <a:alpha val="68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sz="1400"/>
              <a:t>ATENÇÃO: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400">
                <a:ea typeface="Cambria"/>
                <a:cs typeface="Cambria"/>
              </a:rPr>
              <a:t>Todos os cadastros das equipes de Consultório na Rua (</a:t>
            </a:r>
            <a:r>
              <a:rPr lang="pt-BR" sz="1400" err="1">
                <a:ea typeface="Cambria"/>
                <a:cs typeface="Cambria"/>
              </a:rPr>
              <a:t>eCR</a:t>
            </a:r>
            <a:r>
              <a:rPr lang="pt-BR" sz="1400">
                <a:ea typeface="Cambria"/>
                <a:cs typeface="Cambria"/>
              </a:rPr>
              <a:t>) e equipes de Atenção Primária Prisional (</a:t>
            </a:r>
            <a:r>
              <a:rPr lang="pt-BR" sz="1400" err="1">
                <a:ea typeface="Cambria"/>
                <a:cs typeface="Cambria"/>
              </a:rPr>
              <a:t>eAPP</a:t>
            </a:r>
            <a:r>
              <a:rPr lang="pt-BR" sz="1400">
                <a:ea typeface="Cambria"/>
                <a:cs typeface="Cambria"/>
              </a:rPr>
              <a:t>) recebem automaticamente mesmo peso da população </a:t>
            </a:r>
            <a:r>
              <a:rPr lang="pt-BR" sz="1400">
                <a:solidFill>
                  <a:srgbClr val="FFFF00"/>
                </a:solidFill>
                <a:ea typeface="Cambria"/>
                <a:cs typeface="Cambria"/>
              </a:rPr>
              <a:t>COM</a:t>
            </a:r>
            <a:r>
              <a:rPr lang="pt-BR" sz="1400">
                <a:ea typeface="Cambria"/>
                <a:cs typeface="Cambria"/>
              </a:rPr>
              <a:t> critério socioeconômico</a:t>
            </a:r>
            <a:endParaRPr lang="pt-BR" sz="1400">
              <a:ea typeface="Cambria"/>
              <a:cs typeface="Cambria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82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5" grpId="0" animBg="1"/>
      <p:bldP spid="38" grpId="0" animBg="1"/>
      <p:bldP spid="39" grpId="0" animBg="1"/>
      <p:bldP spid="2" grpId="0" build="p" animBg="1"/>
      <p:bldP spid="6" grpId="0" animBg="1"/>
      <p:bldP spid="33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18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06EEE539-EAA5-421F-8390-EA0A3D3B2F23}"/>
              </a:ext>
            </a:extLst>
          </p:cNvPr>
          <p:cNvSpPr txBox="1">
            <a:spLocks/>
          </p:cNvSpPr>
          <p:nvPr/>
        </p:nvSpPr>
        <p:spPr>
          <a:xfrm>
            <a:off x="1775353" y="305790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>
                <a:solidFill>
                  <a:schemeClr val="bg1"/>
                </a:solidFill>
                <a:ea typeface="Arial"/>
                <a:cs typeface="Arial"/>
              </a:rPr>
              <a:t>Capitação Ponderada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334066" y="1133710"/>
            <a:ext cx="7733398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>
                <a:solidFill>
                  <a:schemeClr val="bg1"/>
                </a:solidFill>
              </a:rPr>
              <a:t>Quantitativo potencial de pessoas cadastradas: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>
                <a:solidFill>
                  <a:schemeClr val="bg1"/>
                </a:solidFill>
              </a:rPr>
              <a:t>varia de acordo com o tipo de equipe e a classificação do município definida pelo IBGE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34068" y="2014962"/>
            <a:ext cx="2625704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solidFill>
                  <a:schemeClr val="accent5">
                    <a:lumMod val="50000"/>
                  </a:schemeClr>
                </a:solidFill>
              </a:rPr>
              <a:t>Tipologia IBGE do município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015356" y="2010672"/>
            <a:ext cx="1685591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err="1">
                <a:solidFill>
                  <a:schemeClr val="accent5">
                    <a:lumMod val="50000"/>
                  </a:schemeClr>
                </a:solidFill>
              </a:rPr>
              <a:t>eSF</a:t>
            </a:r>
            <a:endParaRPr lang="pt-BR" sz="13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34066" y="3252613"/>
            <a:ext cx="2625705" cy="267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</a:rPr>
              <a:t>1. Urbano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34066" y="3568130"/>
            <a:ext cx="2625705" cy="267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</a:rPr>
              <a:t>2. Intermediário adjacente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34066" y="3873397"/>
            <a:ext cx="2625705" cy="267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</a:rPr>
              <a:t>3. Rural adjacente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34066" y="4174258"/>
            <a:ext cx="2625705" cy="267972"/>
          </a:xfrm>
          <a:prstGeom prst="rec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</a:rPr>
              <a:t>4. Intermediário remoto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334066" y="4470210"/>
            <a:ext cx="2625705" cy="267972"/>
          </a:xfrm>
          <a:prstGeom prst="rect">
            <a:avLst/>
          </a:prstGeom>
          <a:solidFill>
            <a:srgbClr val="FFD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</a:rPr>
              <a:t>5. Rural remoto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3021034" y="3261598"/>
            <a:ext cx="1672089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</a:rPr>
              <a:t>4.000 pessoas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736290" y="3261598"/>
            <a:ext cx="1620772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</a:rPr>
              <a:t>2.000 pessoas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021034" y="3562207"/>
            <a:ext cx="1672089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</a:rPr>
              <a:t>2.750 pessoas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736290" y="3562207"/>
            <a:ext cx="1620772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  <a:sym typeface="Cambria"/>
              </a:rPr>
              <a:t>1.375 pessoas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403199" y="3256585"/>
            <a:ext cx="1672089" cy="267972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  <a:sym typeface="Cambria"/>
              </a:rPr>
              <a:t>3.000 pessoas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403199" y="3557194"/>
            <a:ext cx="1672089" cy="58417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</a:rPr>
              <a:t>2.063 pessoas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028858" y="4174258"/>
            <a:ext cx="1672089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</a:rPr>
              <a:t>2.000 pessoas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744114" y="4174258"/>
            <a:ext cx="1620772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  <a:sym typeface="Cambria"/>
              </a:rPr>
              <a:t>1.000 pessoas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411023" y="4169245"/>
            <a:ext cx="1672089" cy="584175"/>
          </a:xfrm>
          <a:prstGeom prst="rect">
            <a:avLst/>
          </a:prstGeom>
          <a:solidFill>
            <a:srgbClr val="FFDF7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tx1"/>
                </a:solidFill>
              </a:rPr>
              <a:t>1.500 pessoas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4738775" y="2008861"/>
            <a:ext cx="1618287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>
                <a:solidFill>
                  <a:schemeClr val="accent5">
                    <a:lumMod val="50000"/>
                  </a:schemeClr>
                </a:solidFill>
              </a:rPr>
              <a:t> modalidade I – 20h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6403199" y="2008781"/>
            <a:ext cx="1664265" cy="119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solidFill>
                  <a:schemeClr val="accent5">
                    <a:lumMod val="50000"/>
                  </a:schemeClr>
                </a:solidFill>
              </a:rPr>
              <a:t>Quantitativo potencial de pessoas cadastradas por </a:t>
            </a:r>
            <a:r>
              <a:rPr lang="pt-BR" sz="1300" b="1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>
                <a:solidFill>
                  <a:schemeClr val="accent5">
                    <a:lumMod val="50000"/>
                  </a:schemeClr>
                </a:solidFill>
              </a:rPr>
              <a:t> modalidade II – 30h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344161" y="4802282"/>
            <a:ext cx="3840593" cy="1504186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bg1">
                    <a:lumMod val="85000"/>
                  </a:schemeClr>
                </a:solidFill>
              </a:rPr>
              <a:t>Exemplo 1: Município </a:t>
            </a:r>
            <a:r>
              <a:rPr lang="pt-BR" sz="1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Urbano</a:t>
            </a:r>
            <a:r>
              <a:rPr lang="pt-BR" sz="1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4 </a:t>
            </a:r>
            <a:r>
              <a:rPr lang="pt-BR" sz="1200" b="1" err="1">
                <a:solidFill>
                  <a:schemeClr val="bg1"/>
                </a:solidFill>
              </a:rPr>
              <a:t>eSF</a:t>
            </a:r>
            <a:endParaRPr lang="pt-BR" sz="120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pt-BR" sz="1200">
              <a:solidFill>
                <a:schemeClr val="bg1">
                  <a:lumMod val="85000"/>
                </a:schemeClr>
              </a:solidFill>
            </a:endParaRPr>
          </a:p>
          <a:p>
            <a:pPr lvl="1" algn="ctr"/>
            <a:r>
              <a:rPr lang="pt-BR" sz="1200">
                <a:solidFill>
                  <a:schemeClr val="bg1">
                    <a:lumMod val="85000"/>
                  </a:schemeClr>
                </a:solidFill>
              </a:rPr>
              <a:t>QUANTITATIVO POTENCIAL DO MUNICÍPIO: 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4 equipes x </a:t>
            </a:r>
            <a:r>
              <a:rPr lang="pt-BR" sz="1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4.000 pessoas</a:t>
            </a:r>
            <a:r>
              <a:rPr lang="pt-BR" sz="120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>
                <a:solidFill>
                  <a:schemeClr val="bg1">
                    <a:lumMod val="85000"/>
                  </a:schemeClr>
                </a:solidFill>
              </a:rPr>
              <a:t>= </a:t>
            </a:r>
          </a:p>
          <a:p>
            <a:pPr algn="ctr"/>
            <a:r>
              <a:rPr lang="pt-BR" sz="1200" b="1">
                <a:solidFill>
                  <a:srgbClr val="00B0F0"/>
                </a:solidFill>
              </a:rPr>
              <a:t>16.000 pessoas é o quantitativo potencial do município (limite de pagamento da capitação)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242519" y="4792761"/>
            <a:ext cx="3840593" cy="1504186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bg1">
                    <a:lumMod val="85000"/>
                  </a:schemeClr>
                </a:solidFill>
              </a:rPr>
              <a:t>Exemplo 2: Município </a:t>
            </a:r>
            <a:r>
              <a:rPr lang="pt-BR" sz="1200" b="1">
                <a:solidFill>
                  <a:schemeClr val="accent6">
                    <a:lumMod val="40000"/>
                    <a:lumOff val="60000"/>
                  </a:schemeClr>
                </a:solidFill>
              </a:rPr>
              <a:t>Adjacente</a:t>
            </a:r>
            <a:r>
              <a:rPr lang="pt-BR" sz="1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20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4 </a:t>
            </a:r>
            <a:r>
              <a:rPr lang="pt-BR" sz="1200" b="1" err="1">
                <a:solidFill>
                  <a:schemeClr val="bg1"/>
                </a:solidFill>
              </a:rPr>
              <a:t>eSF</a:t>
            </a:r>
            <a:endParaRPr lang="pt-BR" sz="120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pt-BR" sz="1200">
              <a:solidFill>
                <a:schemeClr val="bg1">
                  <a:lumMod val="85000"/>
                </a:schemeClr>
              </a:solidFill>
            </a:endParaRPr>
          </a:p>
          <a:p>
            <a:pPr lvl="1" algn="ctr"/>
            <a:r>
              <a:rPr lang="pt-BR" sz="1200">
                <a:solidFill>
                  <a:schemeClr val="bg1">
                    <a:lumMod val="85000"/>
                  </a:schemeClr>
                </a:solidFill>
              </a:rPr>
              <a:t>QUANTITATIVO POTENCIAL DO MUNICÍPIO: 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4 equipes x </a:t>
            </a:r>
            <a:r>
              <a:rPr lang="pt-BR" sz="1200" b="1">
                <a:solidFill>
                  <a:schemeClr val="accent6">
                    <a:lumMod val="40000"/>
                    <a:lumOff val="60000"/>
                  </a:schemeClr>
                </a:solidFill>
              </a:rPr>
              <a:t>2.750 pessoas</a:t>
            </a: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1200">
                <a:solidFill>
                  <a:schemeClr val="bg1">
                    <a:lumMod val="85000"/>
                  </a:schemeClr>
                </a:solidFill>
              </a:rPr>
              <a:t>= </a:t>
            </a:r>
          </a:p>
          <a:p>
            <a:pPr algn="ctr"/>
            <a:r>
              <a:rPr lang="pt-BR" sz="1200" b="1">
                <a:solidFill>
                  <a:srgbClr val="92D050"/>
                </a:solidFill>
              </a:rPr>
              <a:t>11.000 pessoas é o quantitativo potencial do município (limite de pagamento da capitação)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8350572" y="2397426"/>
            <a:ext cx="3676428" cy="1996316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>
                <a:solidFill>
                  <a:srgbClr val="002060"/>
                </a:solidFill>
              </a:rPr>
              <a:t>ATENÇÃO: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>
                <a:solidFill>
                  <a:srgbClr val="002060"/>
                </a:solidFill>
                <a:ea typeface="Cambria"/>
                <a:cs typeface="Cambria"/>
              </a:rPr>
              <a:t>Cadastros das equipes de Saúde da Família Ribeirinha (</a:t>
            </a:r>
            <a:r>
              <a:rPr lang="pt-BR" err="1">
                <a:solidFill>
                  <a:srgbClr val="002060"/>
                </a:solidFill>
                <a:ea typeface="Cambria"/>
                <a:cs typeface="Cambria"/>
              </a:rPr>
              <a:t>eSFR</a:t>
            </a:r>
            <a:r>
              <a:rPr lang="pt-BR">
                <a:solidFill>
                  <a:srgbClr val="002060"/>
                </a:solidFill>
                <a:ea typeface="Cambria"/>
                <a:cs typeface="Cambria"/>
              </a:rPr>
              <a:t>), equipes de Consultório na Rua (</a:t>
            </a:r>
            <a:r>
              <a:rPr lang="pt-BR" err="1">
                <a:solidFill>
                  <a:srgbClr val="002060"/>
                </a:solidFill>
                <a:ea typeface="Cambria"/>
                <a:cs typeface="Cambria"/>
              </a:rPr>
              <a:t>eCR</a:t>
            </a:r>
            <a:r>
              <a:rPr lang="pt-BR">
                <a:solidFill>
                  <a:srgbClr val="002060"/>
                </a:solidFill>
                <a:ea typeface="Cambria"/>
                <a:cs typeface="Cambria"/>
              </a:rPr>
              <a:t>) e equipes de Atenção Primária Prisional (</a:t>
            </a:r>
            <a:r>
              <a:rPr lang="pt-BR" err="1">
                <a:solidFill>
                  <a:srgbClr val="002060"/>
                </a:solidFill>
                <a:ea typeface="Cambria"/>
                <a:cs typeface="Cambria"/>
              </a:rPr>
              <a:t>eAPP</a:t>
            </a:r>
            <a:r>
              <a:rPr lang="pt-BR">
                <a:solidFill>
                  <a:srgbClr val="002060"/>
                </a:solidFill>
                <a:ea typeface="Cambria"/>
                <a:cs typeface="Cambria"/>
              </a:rPr>
              <a:t>) não possuem limite de pagamento na capitação</a:t>
            </a:r>
            <a:endParaRPr lang="pt-BR">
              <a:solidFill>
                <a:srgbClr val="002060"/>
              </a:solidFill>
              <a:ea typeface="Cambria"/>
              <a:cs typeface="Cambria"/>
              <a:sym typeface="Open Sans Light"/>
            </a:endParaRPr>
          </a:p>
        </p:txBody>
      </p:sp>
      <p:sp>
        <p:nvSpPr>
          <p:cNvPr id="45" name="Espaço Reservado para Texto 9">
            <a:extLst>
              <a:ext uri="{FF2B5EF4-FFF2-40B4-BE49-F238E27FC236}">
                <a16:creationId xmlns:a16="http://schemas.microsoft.com/office/drawing/2014/main" id="{BA72111B-2507-4C36-BD89-46DD59E11308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>
                <a:solidFill>
                  <a:srgbClr val="002060"/>
                </a:solidFill>
                <a:sym typeface="Open Sans Light"/>
              </a:rPr>
              <a:t>)</a:t>
            </a:r>
            <a:endParaRPr lang="pt-BR" sz="11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build="p" animBg="1"/>
      <p:bldP spid="49" grpId="0" build="p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19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537332" y="284679"/>
            <a:ext cx="8666684" cy="75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maior que seu potencial de cadastro</a:t>
            </a:r>
          </a:p>
        </p:txBody>
      </p:sp>
      <p:sp>
        <p:nvSpPr>
          <p:cNvPr id="32" name="Espaço Reservado para Texto 9">
            <a:extLst>
              <a:ext uri="{FF2B5EF4-FFF2-40B4-BE49-F238E27FC236}">
                <a16:creationId xmlns:a16="http://schemas.microsoft.com/office/drawing/2014/main" id="{FEC85A59-0DB4-444A-99A9-8BCDEC487A93}"/>
              </a:ext>
            </a:extLst>
          </p:cNvPr>
          <p:cNvSpPr txBox="1">
            <a:spLocks/>
          </p:cNvSpPr>
          <p:nvPr/>
        </p:nvSpPr>
        <p:spPr>
          <a:xfrm>
            <a:off x="595355" y="6434490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>
                <a:solidFill>
                  <a:srgbClr val="002060"/>
                </a:solidFill>
                <a:sym typeface="Open Sans Light"/>
              </a:rPr>
              <a:t>)</a:t>
            </a:r>
            <a:endParaRPr lang="pt-BR" sz="11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A9C042-1166-B7DA-7383-822D46C7DBA2}"/>
              </a:ext>
            </a:extLst>
          </p:cNvPr>
          <p:cNvSpPr txBox="1"/>
          <p:nvPr/>
        </p:nvSpPr>
        <p:spPr>
          <a:xfrm>
            <a:off x="803596" y="1495444"/>
            <a:ext cx="1045516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- Os municípios ou DF que atingirem nota igual ou superior à 7 (sete) no Indicador Sintético Final - ISF e que tenham o total da população cadastrada superior ao quantitativo potencial de cadastro, terão seus cadastros excedentes em </a:t>
            </a:r>
            <a:r>
              <a:rPr lang="pt-BR" sz="2000" err="1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eSF</a:t>
            </a:r>
            <a:r>
              <a:rPr lang="pt-BR" sz="20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 e </a:t>
            </a:r>
            <a:r>
              <a:rPr lang="pt-BR" sz="2000" err="1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eAP</a:t>
            </a:r>
            <a:r>
              <a:rPr lang="pt-BR" sz="20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 contabilizados adicionalmente para cálculo do incentivo financeiro da capitação ponderada, com atribuição de peso por pessoa, considerando apenas o critério da classificação geográfica.</a:t>
            </a:r>
          </a:p>
          <a:p>
            <a:pPr algn="just"/>
            <a:endParaRPr lang="pt-BR" sz="2000">
              <a:solidFill>
                <a:schemeClr val="accent4">
                  <a:lumMod val="20000"/>
                  <a:lumOff val="80000"/>
                </a:schemeClr>
              </a:solidFill>
              <a:ea typeface="Cambria"/>
            </a:endParaRPr>
          </a:p>
          <a:p>
            <a:pPr algn="just"/>
            <a:endParaRPr lang="pt-BR" sz="2000">
              <a:solidFill>
                <a:schemeClr val="accent4">
                  <a:lumMod val="20000"/>
                  <a:lumOff val="80000"/>
                </a:schemeClr>
              </a:solidFill>
              <a:ea typeface="Cambria"/>
            </a:endParaRPr>
          </a:p>
          <a:p>
            <a:pPr algn="just"/>
            <a:r>
              <a:rPr lang="pt-BR" sz="20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- A  complementação financeira será definida quadrimestralmente e será paga mensalmente para as equipes validadas em cada competência financeira. Se houver equipes com suspensão proporcional multiplica-se o valor mensal por equipe pelo percentual válido para custeio.</a:t>
            </a:r>
          </a:p>
          <a:p>
            <a:pPr algn="just"/>
            <a:endParaRPr lang="pt-BR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047893" y="1980897"/>
            <a:ext cx="793906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>
              <a:buClr>
                <a:srgbClr val="FFFFFF"/>
              </a:buClr>
              <a:buSzPts val="2400"/>
            </a:pPr>
            <a:r>
              <a:rPr lang="pt-BR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PREVINE BRASIL</a:t>
            </a:r>
            <a:r>
              <a:rPr lang="pt-BR" sz="3600" b="1">
                <a:solidFill>
                  <a:srgbClr val="FFFFFF"/>
                </a:solidFill>
              </a:rPr>
              <a:t> - RJ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"/>
          <p:cNvSpPr txBox="1"/>
          <p:nvPr/>
        </p:nvSpPr>
        <p:spPr>
          <a:xfrm>
            <a:off x="7858578" y="5379001"/>
            <a:ext cx="373070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Clr>
                <a:schemeClr val="lt1"/>
              </a:buClr>
              <a:buSzPts val="1400"/>
            </a:pPr>
            <a:r>
              <a:rPr lang="pt-BR" sz="1600">
                <a:solidFill>
                  <a:schemeClr val="lt1"/>
                </a:solidFill>
              </a:rPr>
              <a:t>Maio 2022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5095702" y="3133898"/>
            <a:ext cx="6493584" cy="41564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2" name="Google Shape;242;p2"/>
          <p:cNvPicPr preferRelativeResize="0"/>
          <p:nvPr/>
        </p:nvPicPr>
        <p:blipFill rotWithShape="1">
          <a:blip r:embed="rId4">
            <a:alphaModFix/>
          </a:blip>
          <a:srcRect l="28222" t="18811" r="33676" b="15343"/>
          <a:stretch/>
        </p:blipFill>
        <p:spPr>
          <a:xfrm>
            <a:off x="0" y="3657601"/>
            <a:ext cx="3566159" cy="32004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54CA2AC-C6C3-45DA-DB2E-B4C1BACEDF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/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20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94841" y="284679"/>
            <a:ext cx="8666684" cy="75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menor do que o seu potencial de cadastro</a:t>
            </a:r>
            <a:endParaRPr lang="pt-BR" sz="1100" b="1">
              <a:solidFill>
                <a:schemeClr val="bg1"/>
              </a:solidFill>
              <a:ea typeface="Cambria"/>
              <a:cs typeface="Cambria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90781" y="6228766"/>
            <a:ext cx="10219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 panose="020F0502020204030204" pitchFamily="34" charset="0"/>
              </a:rPr>
              <a:t>* É calculado a cada quadrimestre. Fonte: Portaria GM/MS nº 2.254, de 3 de setembro de 2021.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6BAC52-4413-C58C-F811-94348363B1E9}"/>
              </a:ext>
            </a:extLst>
          </p:cNvPr>
          <p:cNvSpPr txBox="1"/>
          <p:nvPr/>
        </p:nvSpPr>
        <p:spPr>
          <a:xfrm>
            <a:off x="770627" y="1302589"/>
            <a:ext cx="10578860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8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- Os municípios que não alcançarem o número de pessoas cadastradas igual ou maior ao quantitativo potencial de cadastro, receberão um valor adicional ao incentivo financeiro da capitação ponderada, transferido mensalmente, considerando: </a:t>
            </a:r>
          </a:p>
          <a:p>
            <a:pPr algn="just"/>
            <a:r>
              <a:rPr lang="pt-BR" sz="18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I - a proporção de municípios que atingiram o quantitativo potencial de cadastro dentre cada tipologia de classificação geográfica do IBGE; e </a:t>
            </a:r>
          </a:p>
          <a:p>
            <a:pPr algn="just"/>
            <a:r>
              <a:rPr lang="pt-BR" sz="18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II - a diferença entre o quantitativo potencial de cadastro e a população cadastrada em cada município ou Distrito Federal.</a:t>
            </a:r>
          </a:p>
          <a:p>
            <a:pPr algn="just"/>
            <a:endParaRPr lang="pt-BR" sz="1800">
              <a:solidFill>
                <a:schemeClr val="accent4">
                  <a:lumMod val="20000"/>
                  <a:lumOff val="80000"/>
                </a:schemeClr>
              </a:solidFill>
              <a:ea typeface="Cambria"/>
            </a:endParaRPr>
          </a:p>
          <a:p>
            <a:pPr algn="just"/>
            <a:r>
              <a:rPr lang="pt-BR" sz="18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- A faixa para complementação financeira será definida quadrimestralmente a partir do % da diferença entre o quantitativo potencial de cadastro e a população cadastrada por tipologia rural-urbana do IBGE (multiplicado pelo valor per capita base anual da capitação ponderada e o peso da classificação geográfica).</a:t>
            </a:r>
            <a:endParaRPr lang="pt-BR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endParaRPr lang="pt-BR" sz="1800">
              <a:solidFill>
                <a:schemeClr val="accent4">
                  <a:lumMod val="20000"/>
                  <a:lumOff val="80000"/>
                </a:schemeClr>
              </a:solidFill>
              <a:ea typeface="Cambria"/>
            </a:endParaRPr>
          </a:p>
          <a:p>
            <a:pPr algn="just"/>
            <a:r>
              <a:rPr lang="pt-BR" sz="1800">
                <a:solidFill>
                  <a:schemeClr val="accent4">
                    <a:lumMod val="20000"/>
                    <a:lumOff val="80000"/>
                  </a:schemeClr>
                </a:solidFill>
                <a:ea typeface="Cambria"/>
              </a:rPr>
              <a:t>- O valor da complementação financeira a ser transferido aos municípios e DF será definido mensalmente com base nas equipes válidas para custeio a cada competência financeira.</a:t>
            </a:r>
            <a:r>
              <a:rPr lang="pt-BR" sz="1800"/>
              <a:t> </a:t>
            </a:r>
          </a:p>
          <a:p>
            <a:pPr algn="just"/>
            <a:endParaRPr lang="pt-BR" sz="1800">
              <a:solidFill>
                <a:schemeClr val="accent4">
                  <a:lumMod val="20000"/>
                  <a:lumOff val="80000"/>
                </a:schemeClr>
              </a:solidFill>
              <a:ea typeface="Cambria"/>
            </a:endParaRPr>
          </a:p>
          <a:p>
            <a:pPr algn="l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9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21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566086" y="284679"/>
            <a:ext cx="8666684" cy="75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>
                <a:solidFill>
                  <a:schemeClr val="bg1"/>
                </a:solidFill>
                <a:ea typeface="Cambria"/>
                <a:cs typeface="Cambria"/>
                <a:sym typeface="Cambria"/>
              </a:rPr>
              <a:t>Complementação financeira para quem tem a população cadastrada menor do que o seu potencial de cadastro</a:t>
            </a:r>
            <a:endParaRPr lang="pt-BR" sz="1100" b="1">
              <a:solidFill>
                <a:schemeClr val="bg1"/>
              </a:solidFill>
              <a:ea typeface="Cambria"/>
              <a:cs typeface="Cambria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7856117" y="2940893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>
            <a:off x="7864756" y="3339206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 para a Direita 45"/>
          <p:cNvSpPr/>
          <p:nvPr/>
        </p:nvSpPr>
        <p:spPr>
          <a:xfrm>
            <a:off x="7856116" y="3741043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a Direita 46"/>
          <p:cNvSpPr/>
          <p:nvPr/>
        </p:nvSpPr>
        <p:spPr>
          <a:xfrm>
            <a:off x="7873395" y="4172017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a Direita 47"/>
          <p:cNvSpPr/>
          <p:nvPr/>
        </p:nvSpPr>
        <p:spPr>
          <a:xfrm>
            <a:off x="7856115" y="4577779"/>
            <a:ext cx="1776080" cy="27692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081426" y="2861655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1. Urbano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081426" y="3274829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2. Intermediário adjacente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082741" y="3691256"/>
            <a:ext cx="2625705" cy="357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3. Rural adjacente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081426" y="4102895"/>
            <a:ext cx="2625705" cy="357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4. Intermediário remoto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081426" y="4514534"/>
            <a:ext cx="2625705" cy="357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5. Rural remoto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9698144" y="2822446"/>
            <a:ext cx="826519" cy="12267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698144" y="4172017"/>
            <a:ext cx="826519" cy="270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9698144" y="4563275"/>
            <a:ext cx="826519" cy="270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30%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081427" y="2126865"/>
            <a:ext cx="2625704" cy="639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Tipologia IBGE do município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9040244" y="1791229"/>
            <a:ext cx="2012413" cy="9912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Percentual a ser pago para a população não cadastrada*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590096" y="2711612"/>
            <a:ext cx="3789710" cy="156966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chemeClr val="bg1"/>
                </a:solidFill>
              </a:rPr>
              <a:t>O percentual que será pago pela diferença entre o potencial de cadastro e a população cadastrada v</a:t>
            </a:r>
            <a:r>
              <a:rPr lang="pt-BR" altLang="pt-BR" sz="1600" b="1">
                <a:solidFill>
                  <a:schemeClr val="bg1"/>
                </a:solidFill>
              </a:rPr>
              <a:t>aria de 10% a 50%, conforme a situação da capitação em cada tipologia.</a:t>
            </a:r>
            <a:endParaRPr lang="pt-BR" altLang="pt-BR" sz="1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7873395" y="2305685"/>
            <a:ext cx="996940" cy="38359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90781" y="6228766"/>
            <a:ext cx="10219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 panose="020F0502020204030204" pitchFamily="34" charset="0"/>
              </a:rPr>
              <a:t>* É calculado a cada quadrimestre. Fonte: Portaria GM/MS nº 2.254, de 3 de setembro de 2021.</a:t>
            </a:r>
          </a:p>
        </p:txBody>
      </p:sp>
    </p:spTree>
    <p:extLst>
      <p:ext uri="{BB962C8B-B14F-4D97-AF65-F5344CB8AC3E}">
        <p14:creationId xmlns:p14="http://schemas.microsoft.com/office/powerpoint/2010/main" val="37797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 animBg="1"/>
      <p:bldP spid="46" grpId="0" animBg="1"/>
      <p:bldP spid="47" grpId="0" animBg="1"/>
      <p:bldP spid="4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22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B3298ED-DB0C-4887-BB69-2F5E10732999}"/>
              </a:ext>
            </a:extLst>
          </p:cNvPr>
          <p:cNvSpPr>
            <a:spLocks noGrp="1"/>
          </p:cNvSpPr>
          <p:nvPr/>
        </p:nvSpPr>
        <p:spPr>
          <a:xfrm>
            <a:off x="810350" y="2890344"/>
            <a:ext cx="10183090" cy="3205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2160"/>
              <a:buFont typeface="Open Sans Light"/>
              <a:buNone/>
            </a:pPr>
            <a:endParaRPr lang="pt-BR" sz="1600" b="1" u="sng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76200" y="1057888"/>
            <a:ext cx="9543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>
                <a:solidFill>
                  <a:schemeClr val="bg1"/>
                </a:solidFill>
              </a:rPr>
              <a:t>Situação da capitação em setembro/2021, por UF</a:t>
            </a:r>
          </a:p>
          <a:p>
            <a:pPr algn="ctr"/>
            <a:endParaRPr lang="pt-BR" sz="2000" b="1" i="1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641338" y="372477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022248"/>
              </p:ext>
            </p:extLst>
          </p:nvPr>
        </p:nvGraphicFramePr>
        <p:xfrm>
          <a:off x="663458" y="1583212"/>
          <a:ext cx="10476873" cy="451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730444" y="5761306"/>
            <a:ext cx="342900" cy="3165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E132219-CC0B-3D4D-642E-AC5144BFBC61}"/>
              </a:ext>
            </a:extLst>
          </p:cNvPr>
          <p:cNvSpPr/>
          <p:nvPr/>
        </p:nvSpPr>
        <p:spPr>
          <a:xfrm>
            <a:off x="807315" y="3235110"/>
            <a:ext cx="388883" cy="28404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7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FCFC0AB-855A-055E-B35F-CE0E6910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23</a:t>
            </a:fld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2351F4-61E3-E2BA-552E-055FB42666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6" descr="Gráfico, Gráfico de barras&#10;&#10;Descrição gerada automaticamente">
            <a:extLst>
              <a:ext uri="{FF2B5EF4-FFF2-40B4-BE49-F238E27FC236}">
                <a16:creationId xmlns:a16="http://schemas.microsoft.com/office/drawing/2014/main" id="{5112DCEF-3389-E59D-C59C-75829388C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5" r="-118" b="-266"/>
          <a:stretch/>
        </p:blipFill>
        <p:spPr>
          <a:xfrm>
            <a:off x="631316" y="1138729"/>
            <a:ext cx="11018455" cy="515863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5C945E6-A087-4A8D-FD9B-DE63CECE7D8F}"/>
              </a:ext>
            </a:extLst>
          </p:cNvPr>
          <p:cNvSpPr txBox="1"/>
          <p:nvPr/>
        </p:nvSpPr>
        <p:spPr>
          <a:xfrm>
            <a:off x="1137383" y="730898"/>
            <a:ext cx="95430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 i="1">
                <a:solidFill>
                  <a:schemeClr val="bg1"/>
                </a:solidFill>
              </a:rPr>
              <a:t>Situação da capitação em janeiro/2022, por UF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2563B87-D83B-05D3-6D59-DB799133807A}"/>
              </a:ext>
            </a:extLst>
          </p:cNvPr>
          <p:cNvSpPr/>
          <p:nvPr/>
        </p:nvSpPr>
        <p:spPr>
          <a:xfrm>
            <a:off x="2665229" y="151532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39E3C50-6758-5500-5808-B7BF275C16DA}"/>
              </a:ext>
            </a:extLst>
          </p:cNvPr>
          <p:cNvSpPr/>
          <p:nvPr/>
        </p:nvSpPr>
        <p:spPr>
          <a:xfrm>
            <a:off x="1073599" y="2759312"/>
            <a:ext cx="352670" cy="34385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1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72CE3B1-18FE-C38E-553E-463ED60E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24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A2B810-83BC-9C1F-6FD4-B9B1656AF77C}"/>
              </a:ext>
            </a:extLst>
          </p:cNvPr>
          <p:cNvSpPr/>
          <p:nvPr/>
        </p:nvSpPr>
        <p:spPr>
          <a:xfrm>
            <a:off x="2794625" y="352815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0B6A83-F565-5164-BEA0-669F9C716356}"/>
              </a:ext>
            </a:extLst>
          </p:cNvPr>
          <p:cNvSpPr txBox="1"/>
          <p:nvPr/>
        </p:nvSpPr>
        <p:spPr>
          <a:xfrm>
            <a:off x="384047" y="1027865"/>
            <a:ext cx="1113234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 i="1">
                <a:solidFill>
                  <a:schemeClr val="bg1"/>
                </a:solidFill>
              </a:rPr>
              <a:t>Situação dos cadastros em relação ao parâmetro por município na região de saúde e da composição das equipes do RJ (Jan/2022) - </a:t>
            </a:r>
            <a:r>
              <a:rPr lang="pt-BR" sz="2000" b="1" i="1" u="sng">
                <a:solidFill>
                  <a:schemeClr val="bg1"/>
                </a:solidFill>
              </a:rPr>
              <a:t>BAIA DE ILHA GRANDE</a:t>
            </a:r>
          </a:p>
        </p:txBody>
      </p:sp>
      <p:pic>
        <p:nvPicPr>
          <p:cNvPr id="12" name="Imagem 12" descr="Gráfico, Gráfico de barras&#10;&#10;Descrição gerada automaticamente">
            <a:extLst>
              <a:ext uri="{FF2B5EF4-FFF2-40B4-BE49-F238E27FC236}">
                <a16:creationId xmlns:a16="http://schemas.microsoft.com/office/drawing/2014/main" id="{79BD52C0-69FF-14F4-1283-840D6E452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15" y="2197826"/>
            <a:ext cx="6770914" cy="406799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1355B8A-7FBF-A048-D9A8-19AA5813F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72562"/>
              </p:ext>
            </p:extLst>
          </p:nvPr>
        </p:nvGraphicFramePr>
        <p:xfrm>
          <a:off x="7563330" y="2955410"/>
          <a:ext cx="4242610" cy="2192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93">
                  <a:extLst>
                    <a:ext uri="{9D8B030D-6E8A-4147-A177-3AD203B41FA5}">
                      <a16:colId xmlns:a16="http://schemas.microsoft.com/office/drawing/2014/main" val="2734839676"/>
                    </a:ext>
                  </a:extLst>
                </a:gridCol>
                <a:gridCol w="1945117">
                  <a:extLst>
                    <a:ext uri="{9D8B030D-6E8A-4147-A177-3AD203B41FA5}">
                      <a16:colId xmlns:a16="http://schemas.microsoft.com/office/drawing/2014/main" val="1859333079"/>
                    </a:ext>
                  </a:extLst>
                </a:gridCol>
              </a:tblGrid>
              <a:tr h="125296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MUNICÍPIO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Percentual de cadastro em relação ao limite de cadastro ou IBGE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606303"/>
                  </a:ext>
                </a:extLst>
              </a:tr>
              <a:tr h="31324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ANGRA DOS REIS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55%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0597461"/>
                  </a:ext>
                </a:extLst>
              </a:tr>
              <a:tr h="31324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MANGARATIBA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76%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1264829"/>
                  </a:ext>
                </a:extLst>
              </a:tr>
              <a:tr h="31324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PARATY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485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6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6591B1-B599-A414-B548-332042FB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25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F05129B-CC8B-0A4C-383E-369E0D9EEE84}"/>
              </a:ext>
            </a:extLst>
          </p:cNvPr>
          <p:cNvSpPr/>
          <p:nvPr/>
        </p:nvSpPr>
        <p:spPr>
          <a:xfrm>
            <a:off x="2665229" y="122777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pic>
        <p:nvPicPr>
          <p:cNvPr id="17" name="Imagem 17" descr="Gráfico, Gráfico de barras&#10;&#10;Descrição gerada automaticamente">
            <a:extLst>
              <a:ext uri="{FF2B5EF4-FFF2-40B4-BE49-F238E27FC236}">
                <a16:creationId xmlns:a16="http://schemas.microsoft.com/office/drawing/2014/main" id="{A73D5257-2EC6-77C9-967F-33B1A67D8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8" y="1583970"/>
            <a:ext cx="6897913" cy="4624416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DA41522-AC0A-C087-F1D5-ED319A2B1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10254"/>
              </p:ext>
            </p:extLst>
          </p:nvPr>
        </p:nvGraphicFramePr>
        <p:xfrm>
          <a:off x="7592084" y="1884010"/>
          <a:ext cx="4195952" cy="41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227">
                  <a:extLst>
                    <a:ext uri="{9D8B030D-6E8A-4147-A177-3AD203B41FA5}">
                      <a16:colId xmlns:a16="http://schemas.microsoft.com/office/drawing/2014/main" val="3806694669"/>
                    </a:ext>
                  </a:extLst>
                </a:gridCol>
                <a:gridCol w="1923725">
                  <a:extLst>
                    <a:ext uri="{9D8B030D-6E8A-4147-A177-3AD203B41FA5}">
                      <a16:colId xmlns:a16="http://schemas.microsoft.com/office/drawing/2014/main" val="2393817055"/>
                    </a:ext>
                  </a:extLst>
                </a:gridCol>
              </a:tblGrid>
              <a:tr h="113918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MUNICÍPIO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Percentual de cadastro em relação ao limite de cadastro ou IBGE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99026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ARARUAMA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92%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642744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ARMAÇÃO DOS BÚZIOS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81%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2572635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ARRAIAL DO CABO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7024834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CABO FRIO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56%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9946358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CASIMIRO DE ABREU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6756658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IGUABA GRANDE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7384404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RIO DAS OSTRAS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48%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3169219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SÃO PEDRO DA ALDEIA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73%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2273539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SAQUAREMA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89136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00EC5E6-60F3-CD49-6DF7-53B3C5F69B85}"/>
              </a:ext>
            </a:extLst>
          </p:cNvPr>
          <p:cNvSpPr txBox="1"/>
          <p:nvPr/>
        </p:nvSpPr>
        <p:spPr>
          <a:xfrm>
            <a:off x="583721" y="741872"/>
            <a:ext cx="107226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i="1">
                <a:solidFill>
                  <a:srgbClr val="FFFFFF"/>
                </a:solidFill>
              </a:rPr>
              <a:t>Situação dos cadastros em relação ao parâmetro por município na região de saúde e da composição das equipes do RJ (Jan/2022) - </a:t>
            </a:r>
            <a:r>
              <a:rPr lang="pt-BR" sz="1800" b="1" i="1" u="sng">
                <a:solidFill>
                  <a:srgbClr val="FFFFFF"/>
                </a:solidFill>
              </a:rPr>
              <a:t>BAIXADA LITORÂNEA</a:t>
            </a:r>
            <a:endParaRPr lang="pt-BR" sz="1800" u="sng"/>
          </a:p>
        </p:txBody>
      </p:sp>
    </p:spTree>
    <p:extLst>
      <p:ext uri="{BB962C8B-B14F-4D97-AF65-F5344CB8AC3E}">
        <p14:creationId xmlns:p14="http://schemas.microsoft.com/office/powerpoint/2010/main" val="2728749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6591B1-B599-A414-B548-332042FB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26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F05129B-CC8B-0A4C-383E-369E0D9EEE84}"/>
              </a:ext>
            </a:extLst>
          </p:cNvPr>
          <p:cNvSpPr/>
          <p:nvPr/>
        </p:nvSpPr>
        <p:spPr>
          <a:xfrm>
            <a:off x="2665229" y="122777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pic>
        <p:nvPicPr>
          <p:cNvPr id="17" name="Imagem 17" descr="Gráfico, Gráfico de barras&#10;&#10;Descrição gerada automaticamente">
            <a:extLst>
              <a:ext uri="{FF2B5EF4-FFF2-40B4-BE49-F238E27FC236}">
                <a16:creationId xmlns:a16="http://schemas.microsoft.com/office/drawing/2014/main" id="{D1800CE5-251C-5B62-AB75-917036BA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669465"/>
            <a:ext cx="8068128" cy="420849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A06A0E1-D429-CD5A-B33E-FCF3099CE296}"/>
              </a:ext>
            </a:extLst>
          </p:cNvPr>
          <p:cNvSpPr txBox="1"/>
          <p:nvPr/>
        </p:nvSpPr>
        <p:spPr>
          <a:xfrm>
            <a:off x="828136" y="756249"/>
            <a:ext cx="103488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i="1">
                <a:solidFill>
                  <a:srgbClr val="FFFFFF"/>
                </a:solidFill>
              </a:rPr>
              <a:t>Situação dos cadastros em relação ao parâmetro por município na região de saúde e da composição das equipes do RJ (Jan/2022) - </a:t>
            </a:r>
            <a:r>
              <a:rPr lang="pt-BR" sz="1800" b="1" i="1" u="sng">
                <a:solidFill>
                  <a:srgbClr val="FFFFFF"/>
                </a:solidFill>
              </a:rPr>
              <a:t>CENTRO-SUL</a:t>
            </a:r>
            <a:endParaRPr lang="pt-BR" sz="1800" u="sng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AF2ED1C-94CF-1D28-BC5F-E40B16310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00284"/>
              </p:ext>
            </p:extLst>
          </p:nvPr>
        </p:nvGraphicFramePr>
        <p:xfrm>
          <a:off x="8436428" y="1741714"/>
          <a:ext cx="3555978" cy="410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251">
                  <a:extLst>
                    <a:ext uri="{9D8B030D-6E8A-4147-A177-3AD203B41FA5}">
                      <a16:colId xmlns:a16="http://schemas.microsoft.com/office/drawing/2014/main" val="1676927148"/>
                    </a:ext>
                  </a:extLst>
                </a:gridCol>
                <a:gridCol w="1414727">
                  <a:extLst>
                    <a:ext uri="{9D8B030D-6E8A-4147-A177-3AD203B41FA5}">
                      <a16:colId xmlns:a16="http://schemas.microsoft.com/office/drawing/2014/main" val="1932442192"/>
                    </a:ext>
                  </a:extLst>
                </a:gridCol>
              </a:tblGrid>
              <a:tr h="1088571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MUNICIPIO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Percentual de cadastro em relação ao limite de cadastro ou IBGE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444199"/>
                  </a:ext>
                </a:extLst>
              </a:tr>
              <a:tr h="232329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AREAL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8592279"/>
                  </a:ext>
                </a:extLst>
              </a:tr>
              <a:tr h="464658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COMENDADOR LEVY GASPARIAN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727383"/>
                  </a:ext>
                </a:extLst>
              </a:tr>
              <a:tr h="464658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ENGENHEIRO PAULO DE FRONTIN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96%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5363924"/>
                  </a:ext>
                </a:extLst>
              </a:tr>
              <a:tr h="232329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MENDES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655068"/>
                  </a:ext>
                </a:extLst>
              </a:tr>
              <a:tr h="232329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MIGUEL PEREIRA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8939624"/>
                  </a:ext>
                </a:extLst>
              </a:tr>
              <a:tr h="232329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PARACAMBI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81%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2937217"/>
                  </a:ext>
                </a:extLst>
              </a:tr>
              <a:tr h="232329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PARAÍBA DO SUL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5142185"/>
                  </a:ext>
                </a:extLst>
              </a:tr>
              <a:tr h="232329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PATY DO ALFERES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5987507"/>
                  </a:ext>
                </a:extLst>
              </a:tr>
              <a:tr h="232329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SAPUCAIA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8127242"/>
                  </a:ext>
                </a:extLst>
              </a:tr>
              <a:tr h="232329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TRÊS RIOS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96%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8029270"/>
                  </a:ext>
                </a:extLst>
              </a:tr>
              <a:tr h="232329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VASSOURAS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96%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776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864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6591B1-B599-A414-B548-332042FB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27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F05129B-CC8B-0A4C-383E-369E0D9EEE84}"/>
              </a:ext>
            </a:extLst>
          </p:cNvPr>
          <p:cNvSpPr/>
          <p:nvPr/>
        </p:nvSpPr>
        <p:spPr>
          <a:xfrm>
            <a:off x="2665229" y="122777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pic>
        <p:nvPicPr>
          <p:cNvPr id="21" name="Imagem 21" descr="Gráfico, Gráfico de barras&#10;&#10;Descrição gerada automaticamente">
            <a:extLst>
              <a:ext uri="{FF2B5EF4-FFF2-40B4-BE49-F238E27FC236}">
                <a16:creationId xmlns:a16="http://schemas.microsoft.com/office/drawing/2014/main" id="{111C8457-7738-3201-9443-46B865D3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14" y="1546020"/>
            <a:ext cx="7088412" cy="4872674"/>
          </a:xfrm>
          <a:prstGeom prst="rect">
            <a:avLst/>
          </a:prstGeom>
        </p:spPr>
      </p:pic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D8ECE06E-80D1-F04F-8D34-87CB450C7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738152"/>
              </p:ext>
            </p:extLst>
          </p:nvPr>
        </p:nvGraphicFramePr>
        <p:xfrm>
          <a:off x="7897326" y="1784169"/>
          <a:ext cx="3396743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642">
                  <a:extLst>
                    <a:ext uri="{9D8B030D-6E8A-4147-A177-3AD203B41FA5}">
                      <a16:colId xmlns:a16="http://schemas.microsoft.com/office/drawing/2014/main" val="1835748235"/>
                    </a:ext>
                  </a:extLst>
                </a:gridCol>
                <a:gridCol w="1410101">
                  <a:extLst>
                    <a:ext uri="{9D8B030D-6E8A-4147-A177-3AD203B41FA5}">
                      <a16:colId xmlns:a16="http://schemas.microsoft.com/office/drawing/2014/main" val="1440524599"/>
                    </a:ext>
                  </a:extLst>
                </a:gridCol>
              </a:tblGrid>
              <a:tr h="1415986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MUNICÍPIO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Percentual de cadastro em relação ao limite de cadastro ou IBGE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3810326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BARRA DO PIRAÍ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93%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0926536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BARRA MANSA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81%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9919204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ITATIAIA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67%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4773192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PINHEIRAL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960296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PIRAÍ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1740618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PORTO REAL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0895189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QUATIS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78%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7301529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RESENDE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94%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1060665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RIO CLARO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4738180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RIO DAS FLORES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95%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8469953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VALENÇA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78%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5235774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VOLTA REDONDA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81%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8961112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0FB3B7-1E61-F6EF-52F5-B1A1E26D1C14}"/>
              </a:ext>
            </a:extLst>
          </p:cNvPr>
          <p:cNvSpPr txBox="1"/>
          <p:nvPr/>
        </p:nvSpPr>
        <p:spPr>
          <a:xfrm>
            <a:off x="583721" y="741872"/>
            <a:ext cx="106795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i="1">
                <a:solidFill>
                  <a:srgbClr val="FFFFFF"/>
                </a:solidFill>
              </a:rPr>
              <a:t>Situação dos cadastros em relação ao parâmetro por município na região de saúde e da composição das equipes, alcance ISF do RJ (Jan/2022) - </a:t>
            </a:r>
            <a:r>
              <a:rPr lang="pt-BR" sz="1800" b="1" i="1" u="sng">
                <a:solidFill>
                  <a:srgbClr val="FFFFFF"/>
                </a:solidFill>
              </a:rPr>
              <a:t>MÉDIO PARAÍBA</a:t>
            </a:r>
            <a:endParaRPr lang="pt-BR" sz="1800" u="sng"/>
          </a:p>
        </p:txBody>
      </p:sp>
    </p:spTree>
    <p:extLst>
      <p:ext uri="{BB962C8B-B14F-4D97-AF65-F5344CB8AC3E}">
        <p14:creationId xmlns:p14="http://schemas.microsoft.com/office/powerpoint/2010/main" val="2743987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6591B1-B599-A414-B548-332042FB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28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F05129B-CC8B-0A4C-383E-369E0D9EEE84}"/>
              </a:ext>
            </a:extLst>
          </p:cNvPr>
          <p:cNvSpPr/>
          <p:nvPr/>
        </p:nvSpPr>
        <p:spPr>
          <a:xfrm>
            <a:off x="2665229" y="122777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pic>
        <p:nvPicPr>
          <p:cNvPr id="8" name="Imagem 12" descr="Gráfico, Gráfico de barras&#10;&#10;Descrição gerada automaticamente">
            <a:extLst>
              <a:ext uri="{FF2B5EF4-FFF2-40B4-BE49-F238E27FC236}">
                <a16:creationId xmlns:a16="http://schemas.microsoft.com/office/drawing/2014/main" id="{B3422965-F609-A3CC-35EC-AE562773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6" y="1551268"/>
            <a:ext cx="7913913" cy="4707962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D03C057B-8139-27D7-6DC2-CE4547727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74265"/>
              </p:ext>
            </p:extLst>
          </p:nvPr>
        </p:nvGraphicFramePr>
        <p:xfrm>
          <a:off x="8445500" y="1637308"/>
          <a:ext cx="3483433" cy="4487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793">
                  <a:extLst>
                    <a:ext uri="{9D8B030D-6E8A-4147-A177-3AD203B41FA5}">
                      <a16:colId xmlns:a16="http://schemas.microsoft.com/office/drawing/2014/main" val="1970324681"/>
                    </a:ext>
                  </a:extLst>
                </a:gridCol>
                <a:gridCol w="2142640">
                  <a:extLst>
                    <a:ext uri="{9D8B030D-6E8A-4147-A177-3AD203B41FA5}">
                      <a16:colId xmlns:a16="http://schemas.microsoft.com/office/drawing/2014/main" val="2819663002"/>
                    </a:ext>
                  </a:extLst>
                </a:gridCol>
              </a:tblGrid>
              <a:tr h="691816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MUNICÍPIO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Percentual de cadastro em relação ao limite de cadastro ou IBGE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2100112"/>
                  </a:ext>
                </a:extLst>
              </a:tr>
              <a:tr h="46121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BELFORD ROXO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43%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5595871"/>
                  </a:ext>
                </a:extLst>
              </a:tr>
              <a:tr h="46121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DUQUE DE CAXIAS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48%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6154218"/>
                  </a:ext>
                </a:extLst>
              </a:tr>
              <a:tr h="23060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ITAGUAÍ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74%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2773292"/>
                  </a:ext>
                </a:extLst>
              </a:tr>
              <a:tr h="23060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JAPERI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3460706"/>
                  </a:ext>
                </a:extLst>
              </a:tr>
              <a:tr h="23060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MAGÉ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7827677"/>
                  </a:ext>
                </a:extLst>
              </a:tr>
              <a:tr h="23060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MESQUITA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81%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8711376"/>
                  </a:ext>
                </a:extLst>
              </a:tr>
              <a:tr h="23060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NILÓPOLIS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30%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5631673"/>
                  </a:ext>
                </a:extLst>
              </a:tr>
              <a:tr h="23060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NOVA IGUAÇU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48%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5415942"/>
                  </a:ext>
                </a:extLst>
              </a:tr>
              <a:tr h="23060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QUEIMADOS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86%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596623"/>
                  </a:ext>
                </a:extLst>
              </a:tr>
              <a:tr h="46121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RIO DE JANEIRO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6417113"/>
                  </a:ext>
                </a:extLst>
              </a:tr>
              <a:tr h="46121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SÃO JOÃO DE MERITI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70%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9995134"/>
                  </a:ext>
                </a:extLst>
              </a:tr>
              <a:tr h="23060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SEROPÉDICA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56%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0249688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4C472E-3D41-2EF0-B408-F80764BDAFAD}"/>
              </a:ext>
            </a:extLst>
          </p:cNvPr>
          <p:cNvSpPr txBox="1"/>
          <p:nvPr/>
        </p:nvSpPr>
        <p:spPr>
          <a:xfrm>
            <a:off x="626853" y="698740"/>
            <a:ext cx="106076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i="1">
                <a:solidFill>
                  <a:srgbClr val="FFFFFF"/>
                </a:solidFill>
              </a:rPr>
              <a:t>Situação dos cadastros em relação ao parâmetro por município na região de saúde e da composição das equipes, alcance ISF do RJ (Jan/2022) - </a:t>
            </a:r>
            <a:r>
              <a:rPr lang="pt-BR" sz="1800" b="1" i="1" u="sng">
                <a:solidFill>
                  <a:srgbClr val="FFFFFF"/>
                </a:solidFill>
              </a:rPr>
              <a:t>METROPOLITANA 1</a:t>
            </a:r>
            <a:endParaRPr lang="pt-BR" sz="1800" u="sng"/>
          </a:p>
        </p:txBody>
      </p:sp>
    </p:spTree>
    <p:extLst>
      <p:ext uri="{BB962C8B-B14F-4D97-AF65-F5344CB8AC3E}">
        <p14:creationId xmlns:p14="http://schemas.microsoft.com/office/powerpoint/2010/main" val="3495391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6591B1-B599-A414-B548-332042FB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29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F05129B-CC8B-0A4C-383E-369E0D9EEE84}"/>
              </a:ext>
            </a:extLst>
          </p:cNvPr>
          <p:cNvSpPr/>
          <p:nvPr/>
        </p:nvSpPr>
        <p:spPr>
          <a:xfrm>
            <a:off x="2665229" y="122777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pic>
        <p:nvPicPr>
          <p:cNvPr id="7" name="Imagem 7" descr="Gráfico, Gráfico de barras&#10;&#10;Descrição gerada automaticamente">
            <a:extLst>
              <a:ext uri="{FF2B5EF4-FFF2-40B4-BE49-F238E27FC236}">
                <a16:creationId xmlns:a16="http://schemas.microsoft.com/office/drawing/2014/main" id="{3E152599-B446-9823-5BFF-E43AFA44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14" y="1527996"/>
            <a:ext cx="7142842" cy="5008507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54436CF-B3B8-9BAD-480E-1EC242241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82248"/>
              </p:ext>
            </p:extLst>
          </p:nvPr>
        </p:nvGraphicFramePr>
        <p:xfrm>
          <a:off x="7869379" y="2217878"/>
          <a:ext cx="3911629" cy="356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328">
                  <a:extLst>
                    <a:ext uri="{9D8B030D-6E8A-4147-A177-3AD203B41FA5}">
                      <a16:colId xmlns:a16="http://schemas.microsoft.com/office/drawing/2014/main" val="169714569"/>
                    </a:ext>
                  </a:extLst>
                </a:gridCol>
                <a:gridCol w="2471301">
                  <a:extLst>
                    <a:ext uri="{9D8B030D-6E8A-4147-A177-3AD203B41FA5}">
                      <a16:colId xmlns:a16="http://schemas.microsoft.com/office/drawing/2014/main" val="1147887811"/>
                    </a:ext>
                  </a:extLst>
                </a:gridCol>
              </a:tblGrid>
              <a:tr h="96706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MUNICÍPIO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Percentual de cadastro em relação ao limite de cadastro ou IBGE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3086476"/>
                  </a:ext>
                </a:extLst>
              </a:tr>
              <a:tr h="32654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ITABORAÍ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70%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3706324"/>
                  </a:ext>
                </a:extLst>
              </a:tr>
              <a:tr h="32654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MARICÁ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77%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7368663"/>
                  </a:ext>
                </a:extLst>
              </a:tr>
              <a:tr h="32654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NITERÓI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51%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3848987"/>
                  </a:ext>
                </a:extLst>
              </a:tr>
              <a:tr h="32654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RIO BONITO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72%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3686803"/>
                  </a:ext>
                </a:extLst>
              </a:tr>
              <a:tr h="640525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SÃO GONÇALO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56%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0874297"/>
                  </a:ext>
                </a:extLst>
              </a:tr>
              <a:tr h="32654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SILVA JARDIM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89%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5160746"/>
                  </a:ext>
                </a:extLst>
              </a:tr>
              <a:tr h="32654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TANGUÁ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7890272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65C673CF-2E94-62E1-CEFC-9F212789FB1E}"/>
              </a:ext>
            </a:extLst>
          </p:cNvPr>
          <p:cNvSpPr txBox="1"/>
          <p:nvPr/>
        </p:nvSpPr>
        <p:spPr>
          <a:xfrm>
            <a:off x="655608" y="741871"/>
            <a:ext cx="105644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i="1">
                <a:solidFill>
                  <a:srgbClr val="FFFFFF"/>
                </a:solidFill>
              </a:rPr>
              <a:t>Situação dos cadastros em relação ao parâmetro por município na região de saúde e da composição das equipes, alcance ISF do RJ (Jan/2022) - </a:t>
            </a:r>
            <a:r>
              <a:rPr lang="pt-BR" sz="1800" b="1" i="1" u="sng">
                <a:solidFill>
                  <a:srgbClr val="FFFFFF"/>
                </a:solidFill>
              </a:rPr>
              <a:t>METROPOLITANA 2</a:t>
            </a:r>
            <a:endParaRPr lang="pt-BR" sz="1800" u="sng"/>
          </a:p>
        </p:txBody>
      </p:sp>
    </p:spTree>
    <p:extLst>
      <p:ext uri="{BB962C8B-B14F-4D97-AF65-F5344CB8AC3E}">
        <p14:creationId xmlns:p14="http://schemas.microsoft.com/office/powerpoint/2010/main" val="106508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276350" y="685800"/>
            <a:ext cx="9134476" cy="400050"/>
          </a:xfrm>
        </p:spPr>
        <p:txBody>
          <a:bodyPr/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+mn-lt"/>
              </a:rPr>
              <a:t>Programa Previne Brasil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A86AE0-8FFD-4D8A-B2FF-FE6BA0107513}"/>
              </a:ext>
            </a:extLst>
          </p:cNvPr>
          <p:cNvSpPr txBox="1"/>
          <p:nvPr/>
        </p:nvSpPr>
        <p:spPr>
          <a:xfrm>
            <a:off x="7170809" y="3493996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AUMENTO DO ACESSO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9A3642-407C-4C00-AD68-B34AFA10A46A}"/>
              </a:ext>
            </a:extLst>
          </p:cNvPr>
          <p:cNvSpPr txBox="1"/>
          <p:nvPr/>
        </p:nvSpPr>
        <p:spPr>
          <a:xfrm>
            <a:off x="7170809" y="3961659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VÍNCULO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B9E62E-040D-40DD-871B-243473F7D736}"/>
              </a:ext>
            </a:extLst>
          </p:cNvPr>
          <p:cNvSpPr txBox="1"/>
          <p:nvPr/>
        </p:nvSpPr>
        <p:spPr>
          <a:xfrm>
            <a:off x="7170809" y="4397340"/>
            <a:ext cx="3094744" cy="307777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RESPONSABILIZAÇÃO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1180408" y="1680611"/>
            <a:ext cx="9829996" cy="92333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800" i="1">
                <a:solidFill>
                  <a:schemeClr val="bg1"/>
                </a:solidFill>
              </a:rPr>
              <a:t>Estabelece novo modelo de financiamento de custeio da Atenção Primária à Saúde no âmbito do Sistema Único de Saúde</a:t>
            </a:r>
            <a:endParaRPr lang="pt-BR" sz="2400">
              <a:solidFill>
                <a:schemeClr val="bg1"/>
              </a:solidFill>
              <a:sym typeface="Open Sans Ligh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 b="7962"/>
          <a:stretch/>
        </p:blipFill>
        <p:spPr>
          <a:xfrm>
            <a:off x="201052" y="2942628"/>
            <a:ext cx="5593504" cy="2979014"/>
          </a:xfrm>
          <a:prstGeom prst="rect">
            <a:avLst/>
          </a:prstGeom>
        </p:spPr>
      </p:pic>
      <p:sp>
        <p:nvSpPr>
          <p:cNvPr id="5" name="Seta para Baixo 4"/>
          <p:cNvSpPr/>
          <p:nvPr/>
        </p:nvSpPr>
        <p:spPr>
          <a:xfrm>
            <a:off x="8381515" y="2763827"/>
            <a:ext cx="673331" cy="648393"/>
          </a:xfrm>
          <a:prstGeom prst="downArrow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C41F115C-6C20-4007-8745-242E1B506938}"/>
              </a:ext>
            </a:extLst>
          </p:cNvPr>
          <p:cNvSpPr txBox="1">
            <a:spLocks/>
          </p:cNvSpPr>
          <p:nvPr/>
        </p:nvSpPr>
        <p:spPr>
          <a:xfrm>
            <a:off x="614657" y="6246242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>
                <a:solidFill>
                  <a:srgbClr val="002060"/>
                </a:solidFill>
                <a:latin typeface="Calibri"/>
                <a:cs typeface="Calibri"/>
              </a:rPr>
              <a:t>Fonte: </a:t>
            </a:r>
            <a:r>
              <a:rPr lang="pt-BR" sz="1100" i="1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>
                <a:solidFill>
                  <a:srgbClr val="002060"/>
                </a:solidFill>
                <a:sym typeface="Open Sans Light"/>
              </a:rPr>
              <a:t>)</a:t>
            </a:r>
            <a:endParaRPr lang="pt-BR" sz="11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6591B1-B599-A414-B548-332042FB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30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F05129B-CC8B-0A4C-383E-369E0D9EEE84}"/>
              </a:ext>
            </a:extLst>
          </p:cNvPr>
          <p:cNvSpPr/>
          <p:nvPr/>
        </p:nvSpPr>
        <p:spPr>
          <a:xfrm>
            <a:off x="2665229" y="266551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pic>
        <p:nvPicPr>
          <p:cNvPr id="4" name="Imagem 6" descr="Gráfico, Gráfico de barras&#10;&#10;Descrição gerada automaticamente">
            <a:extLst>
              <a:ext uri="{FF2B5EF4-FFF2-40B4-BE49-F238E27FC236}">
                <a16:creationId xmlns:a16="http://schemas.microsoft.com/office/drawing/2014/main" id="{95178175-CDDB-01E7-187B-BCAB3A38C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1869794"/>
            <a:ext cx="7678057" cy="4341856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160D660-F078-F62C-6763-DAD9AB35D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67930"/>
              </p:ext>
            </p:extLst>
          </p:nvPr>
        </p:nvGraphicFramePr>
        <p:xfrm>
          <a:off x="8109857" y="1715355"/>
          <a:ext cx="3938813" cy="4554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714">
                  <a:extLst>
                    <a:ext uri="{9D8B030D-6E8A-4147-A177-3AD203B41FA5}">
                      <a16:colId xmlns:a16="http://schemas.microsoft.com/office/drawing/2014/main" val="466254745"/>
                    </a:ext>
                  </a:extLst>
                </a:gridCol>
                <a:gridCol w="2070099">
                  <a:extLst>
                    <a:ext uri="{9D8B030D-6E8A-4147-A177-3AD203B41FA5}">
                      <a16:colId xmlns:a16="http://schemas.microsoft.com/office/drawing/2014/main" val="3333516493"/>
                    </a:ext>
                  </a:extLst>
                </a:gridCol>
              </a:tblGrid>
              <a:tr h="719056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MUNICÍPIO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Percentual de cadastro em relação ao limite de cadastro ou IBGE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9680450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APERIBÉ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9083503"/>
                  </a:ext>
                </a:extLst>
              </a:tr>
              <a:tr h="479371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BOM JESUS DO ITABAPOANA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89%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0708406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CAMBUCI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70%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6505928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CARDOSO MOREIRA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87%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8293432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ITALVA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9813140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ITAOCARA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64%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69384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ITAPERUNA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5224178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LAJE DO MURIAÉ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64%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3580882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MIRACEMA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93%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167992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NATIVIDADE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5997538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PORCIÚNCULA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8889820"/>
                  </a:ext>
                </a:extLst>
              </a:tr>
              <a:tr h="479371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SANTO ANTÔNIO DE PÁDUA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85%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970730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SÃO JOSÉ DE UBÁ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4016931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VARRE-SAI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96%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940853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6EB5B02-8310-363A-FAFF-0DAAB9D8815C}"/>
              </a:ext>
            </a:extLst>
          </p:cNvPr>
          <p:cNvSpPr txBox="1"/>
          <p:nvPr/>
        </p:nvSpPr>
        <p:spPr>
          <a:xfrm>
            <a:off x="483079" y="914400"/>
            <a:ext cx="112402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i="1">
                <a:solidFill>
                  <a:srgbClr val="FFFFFF"/>
                </a:solidFill>
              </a:rPr>
              <a:t>Situação dos cadastros em relação ao parâmetro por município na região de saúde e da composição das equipes, alcance ISF do RJ (Jan/2022) - </a:t>
            </a:r>
            <a:r>
              <a:rPr lang="pt-BR" sz="1800" b="1" i="1" u="sng">
                <a:solidFill>
                  <a:srgbClr val="FFFFFF"/>
                </a:solidFill>
              </a:rPr>
              <a:t>NOROESTE</a:t>
            </a:r>
            <a:endParaRPr lang="pt-BR" sz="1800" u="sng"/>
          </a:p>
        </p:txBody>
      </p:sp>
    </p:spTree>
    <p:extLst>
      <p:ext uri="{BB962C8B-B14F-4D97-AF65-F5344CB8AC3E}">
        <p14:creationId xmlns:p14="http://schemas.microsoft.com/office/powerpoint/2010/main" val="3229821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6591B1-B599-A414-B548-332042FB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31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F05129B-CC8B-0A4C-383E-369E0D9EEE84}"/>
              </a:ext>
            </a:extLst>
          </p:cNvPr>
          <p:cNvSpPr/>
          <p:nvPr/>
        </p:nvSpPr>
        <p:spPr>
          <a:xfrm>
            <a:off x="2665229" y="352815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pic>
        <p:nvPicPr>
          <p:cNvPr id="12" name="Imagem 12" descr="Gráfico, Gráfico de barras&#10;&#10;Descrição gerada automaticamente">
            <a:extLst>
              <a:ext uri="{FF2B5EF4-FFF2-40B4-BE49-F238E27FC236}">
                <a16:creationId xmlns:a16="http://schemas.microsoft.com/office/drawing/2014/main" id="{7C161D30-553E-9928-105A-298E76519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15" y="1978366"/>
            <a:ext cx="7006771" cy="4443411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894D3023-A27B-FE3D-A245-581157F7F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980238"/>
              </p:ext>
            </p:extLst>
          </p:nvPr>
        </p:nvGraphicFramePr>
        <p:xfrm>
          <a:off x="7676381" y="2048617"/>
          <a:ext cx="4140200" cy="4184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val="2154637286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3784210710"/>
                    </a:ext>
                  </a:extLst>
                </a:gridCol>
              </a:tblGrid>
              <a:tr h="81642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MUNICÍPIO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Percentual de cadastro em relação ao limite de cadastro ou IBGE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0833986"/>
                  </a:ext>
                </a:extLst>
              </a:tr>
              <a:tr h="544285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CAMPOS DOS GOYTACAZES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1021845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CARAPEBUS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93%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9854919"/>
                  </a:ext>
                </a:extLst>
              </a:tr>
              <a:tr h="544285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CONCEIÇÃO DE MACABU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6848310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MACAÉ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59%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2789231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QUISSAMÃ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8765294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SÃO FIDÉLIS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2834415"/>
                  </a:ext>
                </a:extLst>
              </a:tr>
              <a:tr h="544285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SÃO FRANCISCO DE ITABAPOANA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84%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203482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SÃO JOÃO DA BARRA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020483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0FF5C8AF-1A3D-BEC6-F81E-241D737C563A}"/>
              </a:ext>
            </a:extLst>
          </p:cNvPr>
          <p:cNvSpPr txBox="1"/>
          <p:nvPr/>
        </p:nvSpPr>
        <p:spPr>
          <a:xfrm>
            <a:off x="669985" y="1015041"/>
            <a:ext cx="108520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i="1">
                <a:solidFill>
                  <a:srgbClr val="FFFFFF"/>
                </a:solidFill>
              </a:rPr>
              <a:t>Situação dos cadastros em relação ao parâmetro por município na região de saúde e da composição das equipes, alcance ISF do RJ (Jan/2022) - </a:t>
            </a:r>
            <a:r>
              <a:rPr lang="pt-BR" sz="1800" b="1" i="1" u="sng">
                <a:solidFill>
                  <a:srgbClr val="FFFFFF"/>
                </a:solidFill>
              </a:rPr>
              <a:t>NORTE</a:t>
            </a:r>
            <a:endParaRPr lang="pt-BR" sz="1800" u="sng"/>
          </a:p>
        </p:txBody>
      </p:sp>
    </p:spTree>
    <p:extLst>
      <p:ext uri="{BB962C8B-B14F-4D97-AF65-F5344CB8AC3E}">
        <p14:creationId xmlns:p14="http://schemas.microsoft.com/office/powerpoint/2010/main" val="892497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D6591B1-B599-A414-B548-332042FB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32</a:t>
            </a:fld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F05129B-CC8B-0A4C-383E-369E0D9EEE84}"/>
              </a:ext>
            </a:extLst>
          </p:cNvPr>
          <p:cNvSpPr/>
          <p:nvPr/>
        </p:nvSpPr>
        <p:spPr>
          <a:xfrm>
            <a:off x="2665229" y="122777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pic>
        <p:nvPicPr>
          <p:cNvPr id="21" name="Imagem 21" descr="Gráfico, Gráfico de barras&#10;&#10;Descrição gerada automaticamente">
            <a:extLst>
              <a:ext uri="{FF2B5EF4-FFF2-40B4-BE49-F238E27FC236}">
                <a16:creationId xmlns:a16="http://schemas.microsoft.com/office/drawing/2014/main" id="{45C0C7FE-87CE-34A5-4B8C-CB2947885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5" y="1747063"/>
            <a:ext cx="8331199" cy="4642944"/>
          </a:xfrm>
          <a:prstGeom prst="rect">
            <a:avLst/>
          </a:prstGeom>
        </p:spPr>
      </p:pic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1D080512-72A1-2856-7959-4CB2C1BEC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78375"/>
              </p:ext>
            </p:extLst>
          </p:nvPr>
        </p:nvGraphicFramePr>
        <p:xfrm>
          <a:off x="8699499" y="1796142"/>
          <a:ext cx="3334802" cy="4529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571">
                  <a:extLst>
                    <a:ext uri="{9D8B030D-6E8A-4147-A177-3AD203B41FA5}">
                      <a16:colId xmlns:a16="http://schemas.microsoft.com/office/drawing/2014/main" val="15905999"/>
                    </a:ext>
                  </a:extLst>
                </a:gridCol>
                <a:gridCol w="1484231">
                  <a:extLst>
                    <a:ext uri="{9D8B030D-6E8A-4147-A177-3AD203B41FA5}">
                      <a16:colId xmlns:a16="http://schemas.microsoft.com/office/drawing/2014/main" val="4048674641"/>
                    </a:ext>
                  </a:extLst>
                </a:gridCol>
              </a:tblGrid>
              <a:tr h="786421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MUNICÍPIO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Percentual de cadastro em relação ao limite de cadastro ou IBGE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0408798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BOM JARDIM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2485305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CACHOEIRAS DE MACACU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58%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5939591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CANTAGALO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989840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CARMO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93%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1212375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CORDEIRO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94%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28502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DUAS BARRAS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8948638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GUAPIMIRIM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93%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4177865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MACUCO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4324827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NOVA FRIBURGO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67%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2075949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PETRÓPOLIS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2517638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SANTA MARIA MADALENA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5097954"/>
                  </a:ext>
                </a:extLst>
              </a:tr>
              <a:tr h="457916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SÃO JOSÉ DO VALE DO RIO PRETO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7902085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SÃO PEDRO DA ALDEIA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73%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6430102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SUMIDOURO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0914923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TERESÓPOLIS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681543"/>
                  </a:ext>
                </a:extLst>
              </a:tr>
              <a:tr h="219003"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TRAJANO DE MORAES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>
                          <a:effectLst/>
                        </a:rPr>
                        <a:t>65%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0082108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E915C8-CD47-FA2B-002E-6E7BE0B88F72}"/>
              </a:ext>
            </a:extLst>
          </p:cNvPr>
          <p:cNvSpPr txBox="1"/>
          <p:nvPr/>
        </p:nvSpPr>
        <p:spPr>
          <a:xfrm>
            <a:off x="900022" y="813759"/>
            <a:ext cx="106219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i="1">
                <a:solidFill>
                  <a:srgbClr val="FFFFFF"/>
                </a:solidFill>
              </a:rPr>
              <a:t>Situação dos cadastros em relação ao parâmetro por município na região de saúde e da composição das equipes RJ (Jan/2022) - </a:t>
            </a:r>
            <a:r>
              <a:rPr lang="pt-BR" sz="1800" b="1" i="1" u="sng">
                <a:solidFill>
                  <a:srgbClr val="FFFFFF"/>
                </a:solidFill>
              </a:rPr>
              <a:t>SERRANA</a:t>
            </a:r>
            <a:endParaRPr lang="pt-BR" sz="1800" u="sng"/>
          </a:p>
        </p:txBody>
      </p:sp>
    </p:spTree>
    <p:extLst>
      <p:ext uri="{BB962C8B-B14F-4D97-AF65-F5344CB8AC3E}">
        <p14:creationId xmlns:p14="http://schemas.microsoft.com/office/powerpoint/2010/main" val="3025797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72CE3B1-18FE-C38E-553E-463ED60E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33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A2B810-83BC-9C1F-6FD4-B9B1656AF77C}"/>
              </a:ext>
            </a:extLst>
          </p:cNvPr>
          <p:cNvSpPr/>
          <p:nvPr/>
        </p:nvSpPr>
        <p:spPr>
          <a:xfrm>
            <a:off x="2665229" y="352815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0B6A83-F565-5164-BEA0-669F9C716356}"/>
              </a:ext>
            </a:extLst>
          </p:cNvPr>
          <p:cNvSpPr txBox="1"/>
          <p:nvPr/>
        </p:nvSpPr>
        <p:spPr>
          <a:xfrm>
            <a:off x="714727" y="1157262"/>
            <a:ext cx="11132340" cy="414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 i="1">
                <a:solidFill>
                  <a:schemeClr val="bg1"/>
                </a:solidFill>
              </a:rPr>
              <a:t>Situação dos cadastros em relação ao porte populacional de municípios do RJ (Jan/2022)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262FC95-CFC4-22E3-C4B5-69F5BAF55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892736"/>
              </p:ext>
            </p:extLst>
          </p:nvPr>
        </p:nvGraphicFramePr>
        <p:xfrm>
          <a:off x="1178943" y="1897812"/>
          <a:ext cx="10220479" cy="3974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961">
                  <a:extLst>
                    <a:ext uri="{9D8B030D-6E8A-4147-A177-3AD203B41FA5}">
                      <a16:colId xmlns:a16="http://schemas.microsoft.com/office/drawing/2014/main" val="3900692331"/>
                    </a:ext>
                  </a:extLst>
                </a:gridCol>
                <a:gridCol w="1840210">
                  <a:extLst>
                    <a:ext uri="{9D8B030D-6E8A-4147-A177-3AD203B41FA5}">
                      <a16:colId xmlns:a16="http://schemas.microsoft.com/office/drawing/2014/main" val="538004695"/>
                    </a:ext>
                  </a:extLst>
                </a:gridCol>
                <a:gridCol w="2275586">
                  <a:extLst>
                    <a:ext uri="{9D8B030D-6E8A-4147-A177-3AD203B41FA5}">
                      <a16:colId xmlns:a16="http://schemas.microsoft.com/office/drawing/2014/main" val="2786658363"/>
                    </a:ext>
                  </a:extLst>
                </a:gridCol>
                <a:gridCol w="2275586">
                  <a:extLst>
                    <a:ext uri="{9D8B030D-6E8A-4147-A177-3AD203B41FA5}">
                      <a16:colId xmlns:a16="http://schemas.microsoft.com/office/drawing/2014/main" val="2866488274"/>
                    </a:ext>
                  </a:extLst>
                </a:gridCol>
                <a:gridCol w="1118136">
                  <a:extLst>
                    <a:ext uri="{9D8B030D-6E8A-4147-A177-3AD203B41FA5}">
                      <a16:colId xmlns:a16="http://schemas.microsoft.com/office/drawing/2014/main" val="2022195978"/>
                    </a:ext>
                  </a:extLst>
                </a:gridCol>
              </a:tblGrid>
              <a:tr h="65634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2000">
                          <a:effectLst/>
                        </a:rPr>
                        <a:t>Municípios do Estado do Rio de janeiro segundo o porte populacional e Percentual de cadastro</a:t>
                      </a:r>
                      <a:endParaRPr lang="pt-BR" sz="2000" b="1" i="1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6375442"/>
                  </a:ext>
                </a:extLst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>
                          <a:effectLst/>
                        </a:rPr>
                        <a:t>Percentual de cadastro em relação ao limite de cadastro ou população  IBGE</a:t>
                      </a:r>
                      <a:endParaRPr lang="pt-BR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8141058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>
                          <a:effectLst/>
                        </a:rPr>
                        <a:t>Porte Populacional</a:t>
                      </a:r>
                      <a:endParaRPr lang="pt-BR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>
                          <a:effectLst/>
                        </a:rPr>
                        <a:t>Até 50%</a:t>
                      </a:r>
                      <a:endParaRPr lang="pt-BR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>
                          <a:effectLst/>
                        </a:rPr>
                        <a:t>Acima 50% até 75%</a:t>
                      </a:r>
                      <a:endParaRPr lang="pt-BR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>
                          <a:effectLst/>
                        </a:rPr>
                        <a:t>Acima de 75%</a:t>
                      </a:r>
                      <a:endParaRPr lang="pt-BR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>
                          <a:effectLst/>
                        </a:rPr>
                        <a:t>Total Geral</a:t>
                      </a:r>
                      <a:endParaRPr lang="pt-BR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5759189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>
                          <a:effectLst/>
                        </a:rPr>
                        <a:t>Até10 mil H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0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1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101385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>
                          <a:effectLst/>
                        </a:rPr>
                        <a:t>&gt;10mil Até 50mil H.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1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41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48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5457580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>
                          <a:effectLst/>
                        </a:rPr>
                        <a:t>&gt;50 mil H. até 100 mil H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1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2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8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8942741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>
                          <a:effectLst/>
                        </a:rPr>
                        <a:t>&gt;100 mil H. até 200 mil H.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10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3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2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15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9073957"/>
                  </a:ext>
                </a:extLst>
              </a:tr>
              <a:tr h="402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>
                          <a:effectLst/>
                        </a:rPr>
                        <a:t>Maior que 200 mil H.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9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4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2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>
                          <a:effectLst/>
                        </a:rPr>
                        <a:t>15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1783141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>
                          <a:effectLst/>
                        </a:rPr>
                        <a:t>Total Geral</a:t>
                      </a:r>
                      <a:endParaRPr lang="pt-BR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>
                          <a:effectLst/>
                        </a:rPr>
                        <a:t>21</a:t>
                      </a:r>
                      <a:endParaRPr lang="pt-BR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>
                          <a:effectLst/>
                        </a:rPr>
                        <a:t>19</a:t>
                      </a:r>
                      <a:endParaRPr lang="pt-BR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>
                          <a:effectLst/>
                        </a:rPr>
                        <a:t>52</a:t>
                      </a:r>
                      <a:endParaRPr lang="pt-BR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>
                          <a:effectLst/>
                        </a:rPr>
                        <a:t>92</a:t>
                      </a:r>
                      <a:endParaRPr lang="pt-BR" sz="1600" b="1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225925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1">
                          <a:effectLst/>
                        </a:rPr>
                        <a:t>Percentual de municípios em cada faixa</a:t>
                      </a:r>
                      <a:endParaRPr lang="pt-BR" b="1"/>
                    </a:p>
                  </a:txBody>
                  <a:tcPr marL="9524" marR="9524" marT="952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1">
                          <a:effectLst/>
                        </a:rPr>
                        <a:t>22,83%</a:t>
                      </a:r>
                    </a:p>
                  </a:txBody>
                  <a:tcPr marL="9524" marR="9524" marT="952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1">
                          <a:effectLst/>
                        </a:rPr>
                        <a:t>20,65%</a:t>
                      </a:r>
                    </a:p>
                  </a:txBody>
                  <a:tcPr marL="9524" marR="9524" marT="952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1">
                          <a:effectLst/>
                        </a:rPr>
                        <a:t>56,52%</a:t>
                      </a:r>
                    </a:p>
                  </a:txBody>
                  <a:tcPr marL="9524" marR="9524" marT="952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1">
                          <a:effectLst/>
                        </a:rPr>
                        <a:t>100%</a:t>
                      </a:r>
                    </a:p>
                  </a:txBody>
                  <a:tcPr marL="9524" marR="9524" marT="952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8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6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72CE3B1-18FE-C38E-553E-463ED60E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34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A2B810-83BC-9C1F-6FD4-B9B1656AF77C}"/>
              </a:ext>
            </a:extLst>
          </p:cNvPr>
          <p:cNvSpPr/>
          <p:nvPr/>
        </p:nvSpPr>
        <p:spPr>
          <a:xfrm>
            <a:off x="2665229" y="122777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0B6A83-F565-5164-BEA0-669F9C716356}"/>
              </a:ext>
            </a:extLst>
          </p:cNvPr>
          <p:cNvSpPr txBox="1"/>
          <p:nvPr/>
        </p:nvSpPr>
        <p:spPr>
          <a:xfrm>
            <a:off x="240274" y="984733"/>
            <a:ext cx="115349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 i="1">
                <a:solidFill>
                  <a:schemeClr val="bg1"/>
                </a:solidFill>
              </a:rPr>
              <a:t>Situação dos cadastros em relação ao porte populacional de municípios do RJ (Jan/2022)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0D87E0-4E2A-D483-90E7-1699D1641C8E}"/>
              </a:ext>
            </a:extLst>
          </p:cNvPr>
          <p:cNvSpPr txBox="1"/>
          <p:nvPr/>
        </p:nvSpPr>
        <p:spPr>
          <a:xfrm>
            <a:off x="4724400" y="3200400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INSERIR COMPARAÇÃO MAGE X BELFORD ROXO</a:t>
            </a:r>
          </a:p>
          <a:p>
            <a:endParaRPr lang="pt-BR"/>
          </a:p>
          <a:p>
            <a:r>
              <a:rPr lang="pt-BR"/>
              <a:t>DE CADASTRO</a:t>
            </a:r>
          </a:p>
        </p:txBody>
      </p:sp>
      <p:pic>
        <p:nvPicPr>
          <p:cNvPr id="4" name="Imagem 5" descr="Gráfico&#10;&#10;Descrição gerada automaticamente">
            <a:extLst>
              <a:ext uri="{FF2B5EF4-FFF2-40B4-BE49-F238E27FC236}">
                <a16:creationId xmlns:a16="http://schemas.microsoft.com/office/drawing/2014/main" id="{8D61F47B-B4D8-F579-4B41-4E3CE401F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363" y="1641298"/>
            <a:ext cx="7617122" cy="45961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E5BC82-4744-6C3B-B0EF-687D58C20B0E}"/>
              </a:ext>
            </a:extLst>
          </p:cNvPr>
          <p:cNvSpPr txBox="1"/>
          <p:nvPr/>
        </p:nvSpPr>
        <p:spPr>
          <a:xfrm>
            <a:off x="4129474" y="2123090"/>
            <a:ext cx="408326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chemeClr val="bg1">
                    <a:lumMod val="50000"/>
                  </a:schemeClr>
                </a:solidFill>
              </a:rPr>
              <a:t>(Municípios na faixa de 200 mil habitantes) </a:t>
            </a:r>
          </a:p>
        </p:txBody>
      </p:sp>
    </p:spTree>
    <p:extLst>
      <p:ext uri="{BB962C8B-B14F-4D97-AF65-F5344CB8AC3E}">
        <p14:creationId xmlns:p14="http://schemas.microsoft.com/office/powerpoint/2010/main" val="42522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9211" y="6280166"/>
            <a:ext cx="698241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35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07832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19296"/>
              </p:ext>
            </p:extLst>
          </p:nvPr>
        </p:nvGraphicFramePr>
        <p:xfrm>
          <a:off x="1059990" y="3750786"/>
          <a:ext cx="6538494" cy="146059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269247">
                  <a:extLst>
                    <a:ext uri="{9D8B030D-6E8A-4147-A177-3AD203B41FA5}">
                      <a16:colId xmlns:a16="http://schemas.microsoft.com/office/drawing/2014/main" val="1176962573"/>
                    </a:ext>
                  </a:extLst>
                </a:gridCol>
                <a:gridCol w="3269247">
                  <a:extLst>
                    <a:ext uri="{9D8B030D-6E8A-4147-A177-3AD203B41FA5}">
                      <a16:colId xmlns:a16="http://schemas.microsoft.com/office/drawing/2014/main" val="3325912982"/>
                    </a:ext>
                  </a:extLst>
                </a:gridCol>
              </a:tblGrid>
              <a:tr h="81331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latin typeface="+mn-lt"/>
                        </a:rPr>
                        <a:t>Valor médio mensal repassado para APS em 2019 no município de Arraial do Cabo (R$)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latin typeface="+mn-lt"/>
                        </a:rPr>
                        <a:t>Valor</a:t>
                      </a:r>
                      <a:r>
                        <a:rPr lang="pt-BR" sz="1600" baseline="0">
                          <a:latin typeface="+mn-lt"/>
                        </a:rPr>
                        <a:t> repassado para APS na competência financeira setembro/2021 no município de Arraial do Cabo (R$)</a:t>
                      </a:r>
                      <a:endParaRPr lang="pt-BR" sz="16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067590"/>
                  </a:ext>
                </a:extLst>
              </a:tr>
              <a:tr h="393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cap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208.526,77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cap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 258.179,40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93124"/>
                  </a:ext>
                </a:extLst>
              </a:tr>
            </a:tbl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1790463" y="5358964"/>
            <a:ext cx="1816768" cy="1141678"/>
          </a:xfrm>
          <a:prstGeom prst="rightArrow">
            <a:avLst>
              <a:gd name="adj1" fmla="val 50000"/>
              <a:gd name="adj2" fmla="val 6710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864408" y="5358964"/>
            <a:ext cx="3624736" cy="114167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AUMENTO DE 24%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88782F-6EEB-443D-85EB-13F6FCE3B922}"/>
              </a:ext>
            </a:extLst>
          </p:cNvPr>
          <p:cNvSpPr txBox="1"/>
          <p:nvPr/>
        </p:nvSpPr>
        <p:spPr>
          <a:xfrm>
            <a:off x="7981025" y="1747314"/>
            <a:ext cx="3826054" cy="89717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/>
              <a:t>O que aconteceria se Arraial do Cabo tivesse um cadastro equivalente a 30% do potencial (9.600 pessoas)?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10DAF4-6C90-4256-83A8-124028478CC4}"/>
              </a:ext>
            </a:extLst>
          </p:cNvPr>
          <p:cNvSpPr txBox="1"/>
          <p:nvPr/>
        </p:nvSpPr>
        <p:spPr>
          <a:xfrm>
            <a:off x="505447" y="1248571"/>
            <a:ext cx="7297499" cy="2308324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i="1"/>
              <a:t>Ex.: Arraial do Cabo - RJ</a:t>
            </a:r>
          </a:p>
          <a:p>
            <a:endParaRPr lang="pt-BR"/>
          </a:p>
          <a:p>
            <a:r>
              <a:rPr lang="pt-BR"/>
              <a:t>População IBGE de 30 mil pessoas. </a:t>
            </a:r>
          </a:p>
          <a:p>
            <a:endParaRPr lang="pt-BR"/>
          </a:p>
          <a:p>
            <a:r>
              <a:rPr lang="pt-BR"/>
              <a:t>8 </a:t>
            </a:r>
            <a:r>
              <a:rPr lang="pt-BR" err="1"/>
              <a:t>eSF</a:t>
            </a:r>
            <a:r>
              <a:rPr lang="pt-BR"/>
              <a:t> = Potencial de cadastro é de 32 mil pessoas.</a:t>
            </a:r>
          </a:p>
          <a:p>
            <a:endParaRPr lang="pt-BR"/>
          </a:p>
          <a:p>
            <a:r>
              <a:rPr lang="pt-BR"/>
              <a:t>Cadastro de 22.245.</a:t>
            </a:r>
          </a:p>
          <a:p>
            <a:endParaRPr lang="pt-BR"/>
          </a:p>
          <a:p>
            <a:r>
              <a:rPr lang="pt-BR"/>
              <a:t>O cadastro dele equivale a 69% do potencial e a 73% da população IBGE.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97D3AA0-3BA9-4A4F-BA53-55BD22816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83702"/>
              </p:ext>
            </p:extLst>
          </p:nvPr>
        </p:nvGraphicFramePr>
        <p:xfrm>
          <a:off x="8290582" y="2868053"/>
          <a:ext cx="3269247" cy="991163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269247">
                  <a:extLst>
                    <a:ext uri="{9D8B030D-6E8A-4147-A177-3AD203B41FA5}">
                      <a16:colId xmlns:a16="http://schemas.microsoft.com/office/drawing/2014/main" val="3325912982"/>
                    </a:ext>
                  </a:extLst>
                </a:gridCol>
              </a:tblGrid>
              <a:tr h="597365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Teria recebido na </a:t>
                      </a:r>
                      <a:r>
                        <a:rPr lang="pt-BR" sz="1600" baseline="0"/>
                        <a:t>financeira setembro/2021 (R$)</a:t>
                      </a:r>
                      <a:endParaRPr lang="pt-BR" sz="1600"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067590"/>
                  </a:ext>
                </a:extLst>
              </a:tr>
              <a:tr h="393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pt-BR" sz="2000" b="1" u="none" strike="noStrike" cap="none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231.572,21</a:t>
                      </a:r>
                      <a:endParaRPr lang="pt-BR" sz="2000" b="1" i="0" u="none" strike="noStrike" cap="none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793124"/>
                  </a:ext>
                </a:extLst>
              </a:tr>
            </a:tbl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2DD9615F-F40F-41DA-BB1F-9472D5B75A7A}"/>
              </a:ext>
            </a:extLst>
          </p:cNvPr>
          <p:cNvSpPr/>
          <p:nvPr/>
        </p:nvSpPr>
        <p:spPr>
          <a:xfrm>
            <a:off x="8061146" y="4057203"/>
            <a:ext cx="3826054" cy="207837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>
                <a:solidFill>
                  <a:schemeClr val="bg1"/>
                </a:solidFill>
              </a:rPr>
              <a:t>Mesmo se Arraial do Cabo tivesse um cadastro relativamente baixo, ele teria um aumento de 11% em relação aos valores de 2019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3D19506-B370-480D-9E30-C0C8DD544BE0}"/>
              </a:ext>
            </a:extLst>
          </p:cNvPr>
          <p:cNvSpPr/>
          <p:nvPr/>
        </p:nvSpPr>
        <p:spPr>
          <a:xfrm>
            <a:off x="2698847" y="358100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>
                <a:solidFill>
                  <a:schemeClr val="bg1"/>
                </a:solidFill>
                <a:latin typeface="+mj-lt"/>
                <a:sym typeface="Cambria"/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42479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7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B5A09FE-53DD-4AD2-9E6C-2C7D0146A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97712"/>
              </p:ext>
            </p:extLst>
          </p:nvPr>
        </p:nvGraphicFramePr>
        <p:xfrm>
          <a:off x="723899" y="1095660"/>
          <a:ext cx="10744201" cy="5219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36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B3298ED-DB0C-4887-BB69-2F5E10732999}"/>
              </a:ext>
            </a:extLst>
          </p:cNvPr>
          <p:cNvSpPr>
            <a:spLocks noGrp="1"/>
          </p:cNvSpPr>
          <p:nvPr/>
        </p:nvSpPr>
        <p:spPr>
          <a:xfrm>
            <a:off x="810350" y="2890344"/>
            <a:ext cx="10183090" cy="3205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2"/>
              </a:buClr>
              <a:buSzPts val="2160"/>
              <a:buFont typeface="Open Sans Light"/>
              <a:buNone/>
            </a:pPr>
            <a:endParaRPr lang="pt-BR" sz="1600" b="1" u="sng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38996" y="5959398"/>
            <a:ext cx="342900" cy="31652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92610ED-6378-8625-7CA6-551C261236BF}"/>
              </a:ext>
            </a:extLst>
          </p:cNvPr>
          <p:cNvSpPr/>
          <p:nvPr/>
        </p:nvSpPr>
        <p:spPr>
          <a:xfrm>
            <a:off x="6769768" y="1162056"/>
            <a:ext cx="2324100" cy="2667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80E6CDB-F827-92D8-CAD7-C69935373269}"/>
              </a:ext>
            </a:extLst>
          </p:cNvPr>
          <p:cNvSpPr/>
          <p:nvPr/>
        </p:nvSpPr>
        <p:spPr>
          <a:xfrm>
            <a:off x="2597247" y="2500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DB6CED-AC53-3B40-4156-178714C42E90}"/>
              </a:ext>
            </a:extLst>
          </p:cNvPr>
          <p:cNvSpPr txBox="1"/>
          <p:nvPr/>
        </p:nvSpPr>
        <p:spPr>
          <a:xfrm>
            <a:off x="183017" y="564510"/>
            <a:ext cx="115349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 i="1">
                <a:solidFill>
                  <a:schemeClr val="bg1"/>
                </a:solidFill>
              </a:rPr>
              <a:t>Situação de equipes incompletas por UF, setembro 2021</a:t>
            </a:r>
          </a:p>
        </p:txBody>
      </p:sp>
      <p:sp>
        <p:nvSpPr>
          <p:cNvPr id="13" name="Retângulo: Cantos Arredondados 4">
            <a:extLst>
              <a:ext uri="{FF2B5EF4-FFF2-40B4-BE49-F238E27FC236}">
                <a16:creationId xmlns:a16="http://schemas.microsoft.com/office/drawing/2014/main" id="{79589816-3F9F-E74D-8847-ED60EE74AD48}"/>
              </a:ext>
            </a:extLst>
          </p:cNvPr>
          <p:cNvSpPr/>
          <p:nvPr/>
        </p:nvSpPr>
        <p:spPr>
          <a:xfrm>
            <a:off x="1257571" y="2143485"/>
            <a:ext cx="385762" cy="41395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6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4F00050-B8E3-70B7-2C83-92FEA869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37</a:t>
            </a:fld>
            <a:endParaRPr lang="pt-BR"/>
          </a:p>
        </p:txBody>
      </p:sp>
      <p:pic>
        <p:nvPicPr>
          <p:cNvPr id="5" name="Imagem 5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0F8428B1-2B45-D5BC-B328-88FCB1376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78" y="1213395"/>
            <a:ext cx="10348822" cy="5058013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CEA7E61-E03F-0475-1D7A-B7A4AB52076A}"/>
              </a:ext>
            </a:extLst>
          </p:cNvPr>
          <p:cNvSpPr/>
          <p:nvPr/>
        </p:nvSpPr>
        <p:spPr>
          <a:xfrm>
            <a:off x="6666832" y="1251284"/>
            <a:ext cx="24384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8366375-1442-2AA9-42DC-215A5BD5E1F7}"/>
              </a:ext>
            </a:extLst>
          </p:cNvPr>
          <p:cNvSpPr/>
          <p:nvPr/>
        </p:nvSpPr>
        <p:spPr>
          <a:xfrm>
            <a:off x="2525058" y="211047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</a:rPr>
              <a:t>Capitação Ponderada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77A096-289D-FAA1-540D-6F1B9B4989A7}"/>
              </a:ext>
            </a:extLst>
          </p:cNvPr>
          <p:cNvSpPr txBox="1"/>
          <p:nvPr/>
        </p:nvSpPr>
        <p:spPr>
          <a:xfrm>
            <a:off x="-4141" y="711563"/>
            <a:ext cx="1153490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 i="1">
                <a:solidFill>
                  <a:schemeClr val="bg1"/>
                </a:solidFill>
              </a:rPr>
              <a:t>Situação de equipes incompletas por UF, janeiro 2022</a:t>
            </a:r>
          </a:p>
        </p:txBody>
      </p:sp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B7DF2FDA-E39F-DD4F-ADFA-47E6CAB993C7}"/>
              </a:ext>
            </a:extLst>
          </p:cNvPr>
          <p:cNvSpPr/>
          <p:nvPr/>
        </p:nvSpPr>
        <p:spPr>
          <a:xfrm>
            <a:off x="1032679" y="1728788"/>
            <a:ext cx="438934" cy="44966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1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9211" y="6280166"/>
            <a:ext cx="698241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38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07832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35152"/>
              </p:ext>
            </p:extLst>
          </p:nvPr>
        </p:nvGraphicFramePr>
        <p:xfrm>
          <a:off x="1059990" y="4097019"/>
          <a:ext cx="6538494" cy="146059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269247">
                  <a:extLst>
                    <a:ext uri="{9D8B030D-6E8A-4147-A177-3AD203B41FA5}">
                      <a16:colId xmlns:a16="http://schemas.microsoft.com/office/drawing/2014/main" val="1176962573"/>
                    </a:ext>
                  </a:extLst>
                </a:gridCol>
                <a:gridCol w="3269247">
                  <a:extLst>
                    <a:ext uri="{9D8B030D-6E8A-4147-A177-3AD203B41FA5}">
                      <a16:colId xmlns:a16="http://schemas.microsoft.com/office/drawing/2014/main" val="3325912982"/>
                    </a:ext>
                  </a:extLst>
                </a:gridCol>
              </a:tblGrid>
              <a:tr h="81331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latin typeface="+mn-lt"/>
                        </a:rPr>
                        <a:t>Valor médio mensal repassado para APS em 2019 no município de Tanguá (R$)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latin typeface="+mn-lt"/>
                        </a:rPr>
                        <a:t>Valor</a:t>
                      </a:r>
                      <a:r>
                        <a:rPr lang="pt-BR" sz="1600" baseline="0">
                          <a:latin typeface="+mn-lt"/>
                        </a:rPr>
                        <a:t> repassado para APS na competência financeira setembro/2021 no município de Tanguá (R$)</a:t>
                      </a:r>
                      <a:endParaRPr lang="pt-BR" sz="16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067590"/>
                  </a:ext>
                </a:extLst>
              </a:tr>
              <a:tr h="393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cap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307.383,98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pt-BR" sz="2000" b="1" i="0" u="none" strike="noStrike" cap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344.192,82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93124"/>
                  </a:ext>
                </a:extLst>
              </a:tr>
            </a:tbl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1790463" y="5705197"/>
            <a:ext cx="1816768" cy="818050"/>
          </a:xfrm>
          <a:prstGeom prst="rightArrow">
            <a:avLst>
              <a:gd name="adj1" fmla="val 50000"/>
              <a:gd name="adj2" fmla="val 6710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864408" y="5705197"/>
            <a:ext cx="3624736" cy="81804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tx1"/>
                </a:solidFill>
              </a:rPr>
              <a:t>AUMENTO DE 11%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88782F-6EEB-443D-85EB-13F6FCE3B922}"/>
              </a:ext>
            </a:extLst>
          </p:cNvPr>
          <p:cNvSpPr txBox="1"/>
          <p:nvPr/>
        </p:nvSpPr>
        <p:spPr>
          <a:xfrm>
            <a:off x="8061146" y="1747314"/>
            <a:ext cx="3676428" cy="8971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/>
              <a:t>O que aconteceria se Tanguá tivesse com pelo menos 10 </a:t>
            </a:r>
            <a:r>
              <a:rPr lang="pt-BR" sz="1600" err="1"/>
              <a:t>eSF</a:t>
            </a:r>
            <a:r>
              <a:rPr lang="pt-BR" sz="1600"/>
              <a:t> sendo pagas integralmente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10DAF4-6C90-4256-83A8-124028478CC4}"/>
              </a:ext>
            </a:extLst>
          </p:cNvPr>
          <p:cNvSpPr txBox="1"/>
          <p:nvPr/>
        </p:nvSpPr>
        <p:spPr>
          <a:xfrm>
            <a:off x="510589" y="942875"/>
            <a:ext cx="7297499" cy="3046988"/>
          </a:xfrm>
          <a:prstGeom prst="rect">
            <a:avLst/>
          </a:prstGeom>
          <a:solidFill>
            <a:schemeClr val="accent6">
              <a:lumMod val="50000"/>
              <a:alpha val="26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t-BR" i="1"/>
              <a:t>Ex.: Tanguá - RJ</a:t>
            </a:r>
          </a:p>
          <a:p>
            <a:endParaRPr lang="pt-BR"/>
          </a:p>
          <a:p>
            <a:r>
              <a:rPr lang="pt-BR"/>
              <a:t>População IBGE de 34 mil pessoas. </a:t>
            </a:r>
          </a:p>
          <a:p>
            <a:endParaRPr lang="pt-BR"/>
          </a:p>
          <a:p>
            <a:r>
              <a:rPr lang="pt-BR"/>
              <a:t>11 </a:t>
            </a:r>
            <a:r>
              <a:rPr lang="pt-BR" err="1"/>
              <a:t>eSF</a:t>
            </a:r>
            <a:r>
              <a:rPr lang="pt-BR"/>
              <a:t> = Potencial de cadastro é de 44 mil pessoas.</a:t>
            </a:r>
          </a:p>
          <a:p>
            <a:endParaRPr lang="pt-BR"/>
          </a:p>
          <a:p>
            <a:r>
              <a:rPr lang="pt-BR"/>
              <a:t>Cadastro de 33.691.</a:t>
            </a:r>
          </a:p>
          <a:p>
            <a:endParaRPr lang="pt-BR"/>
          </a:p>
          <a:p>
            <a:r>
              <a:rPr lang="pt-BR"/>
              <a:t>Em setembro, das 11 </a:t>
            </a:r>
            <a:r>
              <a:rPr lang="pt-BR" err="1"/>
              <a:t>eSF</a:t>
            </a:r>
            <a:r>
              <a:rPr lang="pt-BR"/>
              <a:t>, </a:t>
            </a:r>
            <a:r>
              <a:rPr lang="pt-BR">
                <a:solidFill>
                  <a:srgbClr val="FFC000"/>
                </a:solidFill>
              </a:rPr>
              <a:t>01 não estava apta </a:t>
            </a:r>
            <a:r>
              <a:rPr lang="pt-BR"/>
              <a:t>para pagamento, </a:t>
            </a:r>
            <a:r>
              <a:rPr lang="pt-BR">
                <a:solidFill>
                  <a:srgbClr val="FFFF00"/>
                </a:solidFill>
              </a:rPr>
              <a:t>01 teve desconto de 50%</a:t>
            </a:r>
            <a:r>
              <a:rPr lang="pt-BR"/>
              <a:t> (ausência de profissional de nível superior), </a:t>
            </a:r>
            <a:r>
              <a:rPr lang="pt-BR">
                <a:solidFill>
                  <a:srgbClr val="FFFF00"/>
                </a:solidFill>
              </a:rPr>
              <a:t>02 tiveram desconto de 25%</a:t>
            </a:r>
            <a:r>
              <a:rPr lang="pt-BR"/>
              <a:t> (ausência de profissional de nível médio), e </a:t>
            </a:r>
            <a:r>
              <a:rPr lang="pt-BR">
                <a:solidFill>
                  <a:srgbClr val="00B0F0"/>
                </a:solidFill>
              </a:rPr>
              <a:t>07 foram pagas integralmente 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97D3AA0-3BA9-4A4F-BA53-55BD22816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67621"/>
              </p:ext>
            </p:extLst>
          </p:nvPr>
        </p:nvGraphicFramePr>
        <p:xfrm>
          <a:off x="8290582" y="2868053"/>
          <a:ext cx="3269247" cy="991163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269247">
                  <a:extLst>
                    <a:ext uri="{9D8B030D-6E8A-4147-A177-3AD203B41FA5}">
                      <a16:colId xmlns:a16="http://schemas.microsoft.com/office/drawing/2014/main" val="3325912982"/>
                    </a:ext>
                  </a:extLst>
                </a:gridCol>
              </a:tblGrid>
              <a:tr h="597365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Teria recebido na </a:t>
                      </a:r>
                      <a:r>
                        <a:rPr lang="pt-BR" sz="1600" baseline="0"/>
                        <a:t>financeira setembro/2021 (R$)</a:t>
                      </a:r>
                      <a:endParaRPr lang="pt-BR" sz="1600"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067590"/>
                  </a:ext>
                </a:extLst>
              </a:tr>
              <a:tr h="393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pt-BR" sz="2000" b="1" u="none" strike="noStrike" cap="none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360.531,41</a:t>
                      </a:r>
                      <a:endParaRPr lang="pt-BR" sz="2000" b="1" i="0" u="none" strike="noStrike" cap="none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793124"/>
                  </a:ext>
                </a:extLst>
              </a:tr>
            </a:tbl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2DD9615F-F40F-41DA-BB1F-9472D5B75A7A}"/>
              </a:ext>
            </a:extLst>
          </p:cNvPr>
          <p:cNvSpPr/>
          <p:nvPr/>
        </p:nvSpPr>
        <p:spPr>
          <a:xfrm>
            <a:off x="8112838" y="4057203"/>
            <a:ext cx="3624736" cy="20783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>
                <a:solidFill>
                  <a:schemeClr val="bg1"/>
                </a:solidFill>
              </a:rPr>
              <a:t>Caso Tanguá conseguisse manter suas equipes completas, ele teria um aumento de 17% em relação aos valores de 2019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3D19506-B370-480D-9E30-C0C8DD544BE0}"/>
              </a:ext>
            </a:extLst>
          </p:cNvPr>
          <p:cNvSpPr/>
          <p:nvPr/>
        </p:nvSpPr>
        <p:spPr>
          <a:xfrm>
            <a:off x="2670092" y="199949"/>
            <a:ext cx="68547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>
                <a:solidFill>
                  <a:schemeClr val="bg1"/>
                </a:solidFill>
                <a:latin typeface="+mj-lt"/>
                <a:sym typeface="Cambria"/>
              </a:rPr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409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7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39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1079054" y="358321"/>
            <a:ext cx="9674087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3200" b="1">
                <a:solidFill>
                  <a:schemeClr val="bg1"/>
                </a:solidFill>
                <a:latin typeface="+mn-lt"/>
                <a:sym typeface="Cambria"/>
              </a:rPr>
              <a:t>Capitação Ponderada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2400" b="0" i="0" u="none" strike="noStrike" cap="none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15803" y="1362405"/>
            <a:ext cx="10209330" cy="86357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>
                <a:solidFill>
                  <a:schemeClr val="bg1"/>
                </a:solidFill>
                <a:ea typeface="Cambria"/>
              </a:rPr>
              <a:t>- Aumento dos valores recebidos pelos municípios do estado do RJ considerando a alteração que previu o pagamento de cadastros em equipe de Consultório na Rua (</a:t>
            </a:r>
            <a:r>
              <a:rPr lang="pt-BR" sz="1600" b="1" err="1">
                <a:solidFill>
                  <a:schemeClr val="bg1"/>
                </a:solidFill>
                <a:ea typeface="Cambria"/>
              </a:rPr>
              <a:t>eCR</a:t>
            </a:r>
            <a:r>
              <a:rPr lang="pt-BR" sz="1600" b="1">
                <a:solidFill>
                  <a:schemeClr val="bg1"/>
                </a:solidFill>
                <a:ea typeface="Cambria"/>
              </a:rPr>
              <a:t>) ou equipe de Atenção Primária Prisional (</a:t>
            </a:r>
            <a:r>
              <a:rPr lang="pt-BR" sz="1600" b="1" err="1">
                <a:solidFill>
                  <a:schemeClr val="bg1"/>
                </a:solidFill>
                <a:ea typeface="Cambria"/>
              </a:rPr>
              <a:t>eAPP</a:t>
            </a:r>
            <a:r>
              <a:rPr lang="pt-BR" sz="1600" b="1">
                <a:solidFill>
                  <a:schemeClr val="bg1"/>
                </a:solidFill>
                <a:ea typeface="Cambria"/>
              </a:rPr>
              <a:t>).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31831" y="6325620"/>
            <a:ext cx="800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>
                <a:solidFill>
                  <a:schemeClr val="bg1"/>
                </a:solidFill>
                <a:latin typeface="Calibri" panose="020F0502020204030204" pitchFamily="34" charset="0"/>
              </a:rPr>
              <a:t>http://189.28.128.100/dab/docs/portaldab/documentos/esus/nota_tecnica_relatorio_cadastro.pdf</a:t>
            </a:r>
            <a:endParaRPr lang="pt-BR">
              <a:solidFill>
                <a:schemeClr val="bg1"/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31E5CB0-01DF-1C45-CB89-34105C75E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2512"/>
              </p:ext>
            </p:extLst>
          </p:nvPr>
        </p:nvGraphicFramePr>
        <p:xfrm>
          <a:off x="1897811" y="2602301"/>
          <a:ext cx="8457231" cy="289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307">
                  <a:extLst>
                    <a:ext uri="{9D8B030D-6E8A-4147-A177-3AD203B41FA5}">
                      <a16:colId xmlns:a16="http://schemas.microsoft.com/office/drawing/2014/main" val="1881124755"/>
                    </a:ext>
                  </a:extLst>
                </a:gridCol>
                <a:gridCol w="3171462">
                  <a:extLst>
                    <a:ext uri="{9D8B030D-6E8A-4147-A177-3AD203B41FA5}">
                      <a16:colId xmlns:a16="http://schemas.microsoft.com/office/drawing/2014/main" val="734057724"/>
                    </a:ext>
                  </a:extLst>
                </a:gridCol>
                <a:gridCol w="3171462">
                  <a:extLst>
                    <a:ext uri="{9D8B030D-6E8A-4147-A177-3AD203B41FA5}">
                      <a16:colId xmlns:a16="http://schemas.microsoft.com/office/drawing/2014/main" val="943237360"/>
                    </a:ext>
                  </a:extLst>
                </a:gridCol>
              </a:tblGrid>
              <a:tr h="963993">
                <a:tc>
                  <a:txBody>
                    <a:bodyPr/>
                    <a:lstStyle/>
                    <a:p>
                      <a:pPr algn="ctr"/>
                      <a:r>
                        <a:rPr lang="pt-BR" sz="2400" b="1">
                          <a:effectLst/>
                        </a:rPr>
                        <a:t>Competência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>
                          <a:effectLst/>
                        </a:rPr>
                        <a:t>Equipes de Consultório na Rua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>
                          <a:effectLst/>
                        </a:rPr>
                        <a:t>Equipes de Atenção Primária Prisional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2875590"/>
                  </a:ext>
                </a:extLst>
              </a:tr>
              <a:tr h="963993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Setembro/21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 R$    60.529,30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 R$    12.402,37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1769875"/>
                  </a:ext>
                </a:extLst>
              </a:tr>
              <a:tr h="963993"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Janeiro/22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 R$    62.772,34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/>
                        </a:rPr>
                        <a:t> R$    13.507,49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2851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8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0190" y="6296773"/>
            <a:ext cx="707262" cy="365125"/>
          </a:xfrm>
        </p:spPr>
        <p:txBody>
          <a:bodyPr/>
          <a:lstStyle/>
          <a:p>
            <a:fld id="{2CAD3949-D325-4C02-B6F3-CA7E3C2E1BD9}" type="slidenum">
              <a:rPr lang="pt-BR" smtClean="0"/>
              <a:t>4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>
            <a:cxnSpLocks/>
          </p:cNvCxnSpPr>
          <p:nvPr/>
        </p:nvCxnSpPr>
        <p:spPr>
          <a:xfrm>
            <a:off x="11460805" y="6424439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1313350" y="1073031"/>
            <a:ext cx="3392544" cy="727059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ANTES DO PREVINE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BC05F4-1CA8-4432-B136-81FB813F3119}"/>
              </a:ext>
            </a:extLst>
          </p:cNvPr>
          <p:cNvSpPr txBox="1"/>
          <p:nvPr/>
        </p:nvSpPr>
        <p:spPr>
          <a:xfrm>
            <a:off x="7517836" y="1038735"/>
            <a:ext cx="3392544" cy="397738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2000" b="1">
                <a:solidFill>
                  <a:schemeClr val="bg1"/>
                </a:solidFill>
                <a:latin typeface="+mn-lt"/>
                <a:ea typeface="Cambria"/>
                <a:cs typeface="Cambria"/>
                <a:sym typeface="Cambria"/>
              </a:rPr>
              <a:t>PREVINE BRASIL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51F8B57-F657-412D-9952-94E149F01BE8}"/>
              </a:ext>
            </a:extLst>
          </p:cNvPr>
          <p:cNvCxnSpPr>
            <a:cxnSpLocks/>
          </p:cNvCxnSpPr>
          <p:nvPr/>
        </p:nvCxnSpPr>
        <p:spPr>
          <a:xfrm flipH="1">
            <a:off x="5853140" y="1228556"/>
            <a:ext cx="15000" cy="4920734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8AB821AA-1247-453E-A2F9-E36FA1412C6E}"/>
              </a:ext>
            </a:extLst>
          </p:cNvPr>
          <p:cNvSpPr/>
          <p:nvPr/>
        </p:nvSpPr>
        <p:spPr>
          <a:xfrm>
            <a:off x="1067614" y="2588206"/>
            <a:ext cx="3888485" cy="788104"/>
          </a:xfrm>
          <a:prstGeom prst="rect">
            <a:avLst/>
          </a:prstGeom>
          <a:solidFill>
            <a:schemeClr val="accent4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/>
              <a:t>PAB FIXO: per capita (pop IBGE), com valor variando de R$ 23,00 a R$ 28,00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8B8927-BC4A-4D31-A606-31AB362DAD8A}"/>
              </a:ext>
            </a:extLst>
          </p:cNvPr>
          <p:cNvSpPr/>
          <p:nvPr/>
        </p:nvSpPr>
        <p:spPr>
          <a:xfrm>
            <a:off x="6229225" y="1714111"/>
            <a:ext cx="5710844" cy="85583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b="1"/>
              <a:t>PER CAPITA POP IBGE: Incentivo financeiro com base em critério populacional, com valor definido anualmente. Ex.: R$ 5,95 em 2022</a:t>
            </a:r>
          </a:p>
        </p:txBody>
      </p:sp>
      <p:sp>
        <p:nvSpPr>
          <p:cNvPr id="16" name="Google Shape;250;p3"/>
          <p:cNvSpPr/>
          <p:nvPr/>
        </p:nvSpPr>
        <p:spPr>
          <a:xfrm>
            <a:off x="653124" y="269177"/>
            <a:ext cx="97959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Financiamento da Atenção Primária à Saúde no Brasil</a:t>
            </a:r>
            <a:endParaRPr sz="1200" b="1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2814887" y="3508698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AB821AA-1247-453E-A2F9-E36FA1412C6E}"/>
              </a:ext>
            </a:extLst>
          </p:cNvPr>
          <p:cNvSpPr/>
          <p:nvPr/>
        </p:nvSpPr>
        <p:spPr>
          <a:xfrm>
            <a:off x="1012144" y="4067070"/>
            <a:ext cx="3888485" cy="788104"/>
          </a:xfrm>
          <a:prstGeom prst="rect">
            <a:avLst/>
          </a:prstGeom>
          <a:solidFill>
            <a:schemeClr val="accent4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/>
              <a:t>PAB VARIÁVEL: incentivos financeiros</a:t>
            </a:r>
          </a:p>
        </p:txBody>
      </p:sp>
      <p:sp>
        <p:nvSpPr>
          <p:cNvPr id="24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3582755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5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4786910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3969421"/>
            <a:ext cx="5710844" cy="80428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/>
              <a:t>PAGAMENTO POR DESEMPENHO: considera o resultado dos indicadores de desempenho da APS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5175127"/>
            <a:ext cx="5710844" cy="60303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/>
              <a:t>AÇÕES ESTRATÉGICAS: incentivos financeiros</a:t>
            </a:r>
          </a:p>
        </p:txBody>
      </p:sp>
      <p:sp>
        <p:nvSpPr>
          <p:cNvPr id="28" name="Sinal de Adição 21">
            <a:extLst>
              <a:ext uri="{FF2B5EF4-FFF2-40B4-BE49-F238E27FC236}">
                <a16:creationId xmlns:a16="http://schemas.microsoft.com/office/drawing/2014/main" id="{EEF8C075-9FB1-4B22-BF55-7A371233D0B5}"/>
              </a:ext>
            </a:extLst>
          </p:cNvPr>
          <p:cNvSpPr/>
          <p:nvPr/>
        </p:nvSpPr>
        <p:spPr>
          <a:xfrm>
            <a:off x="8889912" y="2586572"/>
            <a:ext cx="389470" cy="389470"/>
          </a:xfrm>
          <a:prstGeom prst="mathPlus">
            <a:avLst/>
          </a:prstGeom>
          <a:solidFill>
            <a:schemeClr val="tx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D1F596E-AB65-4A19-BACE-D453B5E92E18}"/>
              </a:ext>
            </a:extLst>
          </p:cNvPr>
          <p:cNvSpPr/>
          <p:nvPr/>
        </p:nvSpPr>
        <p:spPr>
          <a:xfrm>
            <a:off x="6229225" y="2972322"/>
            <a:ext cx="5710844" cy="60303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/>
              <a:t>CAPITAÇÃO PONDERADA: pagamento por pessoa cadastrada, com valor de R$ 50,50 a R$ 131,30 + complementações</a:t>
            </a:r>
            <a:endParaRPr lang="pt-BR" b="1">
              <a:cs typeface="Arial"/>
            </a:endParaRPr>
          </a:p>
        </p:txBody>
      </p:sp>
      <p:sp>
        <p:nvSpPr>
          <p:cNvPr id="21" name="Espaço Reservado para Texto 9"/>
          <p:cNvSpPr txBox="1">
            <a:spLocks/>
          </p:cNvSpPr>
          <p:nvPr/>
        </p:nvSpPr>
        <p:spPr>
          <a:xfrm>
            <a:off x="614657" y="6246242"/>
            <a:ext cx="10549164" cy="35639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i="1">
                <a:solidFill>
                  <a:srgbClr val="002060"/>
                </a:solidFill>
                <a:sym typeface="Open Sans Light"/>
              </a:rPr>
              <a:t>Portaria nº 2.979/2019 (atualizada pela Portaria nº 2.254/2021) – versão consolidada (</a:t>
            </a:r>
            <a:r>
              <a:rPr lang="pt-BR" sz="1100" i="1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PRC 6/2017</a:t>
            </a:r>
            <a:r>
              <a:rPr lang="pt-BR" sz="11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título II, Do Custeio da Atenção Primária à Saúde</a:t>
            </a:r>
            <a:r>
              <a:rPr lang="pt-BR" sz="1100" i="1">
                <a:solidFill>
                  <a:srgbClr val="002060"/>
                </a:solidFill>
                <a:sym typeface="Open Sans Light"/>
              </a:rPr>
              <a:t>)</a:t>
            </a:r>
            <a:endParaRPr lang="pt-BR" sz="11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20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342125" y="6429467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9103A484-6A2F-4D98-9DF7-F5D09E35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177" y="806891"/>
            <a:ext cx="5938019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80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9211" y="6483853"/>
            <a:ext cx="698241" cy="365125"/>
          </a:xfrm>
        </p:spPr>
        <p:txBody>
          <a:bodyPr/>
          <a:lstStyle/>
          <a:p>
            <a:fld id="{2CAD3949-D325-4C02-B6F3-CA7E3C2E1BD9}" type="slidenum">
              <a:rPr lang="pt-BR" dirty="0" smtClean="0"/>
              <a:t>41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1331672" y="366516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+mj-lt"/>
              </a:rPr>
              <a:t>Pagamento por desempenho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1F9843-FBB2-3010-9857-9031B59DC734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Clique para adicionar texto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557B89B-FEBA-3A3C-848E-06B3CFC78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2660"/>
              </p:ext>
            </p:extLst>
          </p:nvPr>
        </p:nvGraphicFramePr>
        <p:xfrm>
          <a:off x="230038" y="1942491"/>
          <a:ext cx="11643200" cy="457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8289">
                  <a:extLst>
                    <a:ext uri="{9D8B030D-6E8A-4147-A177-3AD203B41FA5}">
                      <a16:colId xmlns:a16="http://schemas.microsoft.com/office/drawing/2014/main" val="4249029771"/>
                    </a:ext>
                  </a:extLst>
                </a:gridCol>
                <a:gridCol w="848032">
                  <a:extLst>
                    <a:ext uri="{9D8B030D-6E8A-4147-A177-3AD203B41FA5}">
                      <a16:colId xmlns:a16="http://schemas.microsoft.com/office/drawing/2014/main" val="3956164834"/>
                    </a:ext>
                  </a:extLst>
                </a:gridCol>
                <a:gridCol w="1616170">
                  <a:extLst>
                    <a:ext uri="{9D8B030D-6E8A-4147-A177-3AD203B41FA5}">
                      <a16:colId xmlns:a16="http://schemas.microsoft.com/office/drawing/2014/main" val="2655802978"/>
                    </a:ext>
                  </a:extLst>
                </a:gridCol>
                <a:gridCol w="1553296">
                  <a:extLst>
                    <a:ext uri="{9D8B030D-6E8A-4147-A177-3AD203B41FA5}">
                      <a16:colId xmlns:a16="http://schemas.microsoft.com/office/drawing/2014/main" val="2320469316"/>
                    </a:ext>
                  </a:extLst>
                </a:gridCol>
                <a:gridCol w="1517413">
                  <a:extLst>
                    <a:ext uri="{9D8B030D-6E8A-4147-A177-3AD203B41FA5}">
                      <a16:colId xmlns:a16="http://schemas.microsoft.com/office/drawing/2014/main" val="2189832849"/>
                    </a:ext>
                  </a:extLst>
                </a:gridCol>
              </a:tblGrid>
              <a:tr h="780585">
                <a:tc>
                  <a:txBody>
                    <a:bodyPr/>
                    <a:lstStyle/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INDICADORES PARA 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effectLst/>
                        </a:rPr>
                        <a:t>PESO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1º QUADRIMESTRE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2° QUADRIMESTRE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3° QUADRIMESTRE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828345"/>
                  </a:ext>
                </a:extLst>
              </a:tr>
              <a:tr h="631901">
                <a:tc>
                  <a:txBody>
                    <a:bodyPr/>
                    <a:lstStyle/>
                    <a:p>
                      <a:pPr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 PROPORÇÃO DE GESTANTES COM PELO MENOS 6 (SEIS) CONSULTAS PRÉ-NATAL REALIZADAS, SENDO A 1ª ATÉ A 12ª SEMANA DE GESTAÇÃO</a:t>
                      </a:r>
                      <a:endParaRPr lang="pt-B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ALCANCE REAL </a:t>
                      </a:r>
                    </a:p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NO</a:t>
                      </a:r>
                    </a:p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CÁLCULO DO ISF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ALCANCE REAL NO </a:t>
                      </a:r>
                    </a:p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CÁLCULO DO ISF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ALCANCE REAL </a:t>
                      </a: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NO </a:t>
                      </a: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CÁLCULO DO ISF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21712"/>
                  </a:ext>
                </a:extLst>
              </a:tr>
              <a:tr h="421268">
                <a:tc>
                  <a:txBody>
                    <a:bodyPr/>
                    <a:lstStyle/>
                    <a:p>
                      <a:pPr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 PROPORÇÃO DE GESTANTES COM REALIZAÇÃO DE EXAMES PARA SÍFILIS E HIV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38204"/>
                  </a:ext>
                </a:extLst>
              </a:tr>
              <a:tr h="421268">
                <a:tc>
                  <a:txBody>
                    <a:bodyPr/>
                    <a:lstStyle/>
                    <a:p>
                      <a:pPr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 PROPORÇÃO DE GESTANTES COM ATENDIMENTO ODONTOLÓGICO REALIZADO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PERCENTUAL DE </a:t>
                      </a:r>
                    </a:p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ALCANCE </a:t>
                      </a:r>
                    </a:p>
                    <a:p>
                      <a:pPr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 100%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6582"/>
                  </a:ext>
                </a:extLst>
              </a:tr>
              <a:tr h="421268">
                <a:tc>
                  <a:txBody>
                    <a:bodyPr/>
                    <a:lstStyle/>
                    <a:p>
                      <a:pPr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 PROPORÇÃO DE MULHERES COM COLETA DE CITOPATOLÓGICO NA APS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89149"/>
                  </a:ext>
                </a:extLst>
              </a:tr>
              <a:tr h="842536">
                <a:tc>
                  <a:txBody>
                    <a:bodyPr/>
                    <a:lstStyle/>
                    <a:p>
                      <a:pPr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5. PROPORÇÃO DE CRIANÇAS DE 1(UM) ANO DE IDADE VACINADAS NA APS CONTRA DIFETERIA, TÉTANO, COQUELUCHE, HEPATITE B, INFECÇÕES CAUSADAS POR </a:t>
                      </a:r>
                      <a:r>
                        <a:rPr lang="pt-BR" sz="1200" i="1">
                          <a:effectLst/>
                        </a:rPr>
                        <a:t>HAEMOPHILUS INFLUENZAE</a:t>
                      </a:r>
                      <a:r>
                        <a:rPr lang="pt-BR" sz="1200">
                          <a:effectLst/>
                        </a:rPr>
                        <a:t> TIPO B E POLIOMIELITE INATIVADA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516571"/>
                  </a:ext>
                </a:extLst>
              </a:tr>
              <a:tr h="631901">
                <a:tc>
                  <a:txBody>
                    <a:bodyPr/>
                    <a:lstStyle/>
                    <a:p>
                      <a:pPr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6. PROPORÇÃO DE PESSOAS COM HIPERTENSÃO, COM CONSULTA E PRESSÃO</a:t>
                      </a:r>
                    </a:p>
                    <a:p>
                      <a:pPr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ARTERIAL AFERIDA NO SEMESTRE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spc="0" baseline="0">
                          <a:ln>
                            <a:noFill/>
                          </a:ln>
                          <a:effectLst/>
                        </a:rPr>
                        <a:t>PERCENTUAL DE </a:t>
                      </a:r>
                      <a:endParaRPr lang="pt-BR" sz="1400">
                        <a:effectLst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spc="0" baseline="0">
                          <a:ln>
                            <a:noFill/>
                          </a:ln>
                          <a:effectLst/>
                        </a:rPr>
                        <a:t>ALCANCE DE 100%</a:t>
                      </a:r>
                      <a:endParaRPr lang="pt-BR" sz="140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781552"/>
                  </a:ext>
                </a:extLst>
              </a:tr>
              <a:tr h="421268">
                <a:tc>
                  <a:txBody>
                    <a:bodyPr/>
                    <a:lstStyle/>
                    <a:p>
                      <a:pPr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7. PROPORÇÃO DE PESSOAS COM DIABETES, COM CONSULTA E HEMOGLOBINA GLICADA SOLICITADA NO SEMESTRE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07887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4FD3F3A-739F-3249-802F-BCB645B1EC8E}"/>
              </a:ext>
            </a:extLst>
          </p:cNvPr>
          <p:cNvSpPr txBox="1"/>
          <p:nvPr/>
        </p:nvSpPr>
        <p:spPr>
          <a:xfrm>
            <a:off x="244180" y="1108812"/>
            <a:ext cx="117002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Com a publicação da  Portaria GM/MS n° 102, de 20 de janeiro de 2022, que alterou a Portaria GM/MS nº 3.222, de 10 de dezembro de 2019, que dispõe sobre os indicadores do pagamento por desempenho, no âmbito do Programa Previne Brasil, o financiamento do pagamento dos indicadores de desempenho no ano de 2022 considerará as seguintes regras de aplicação:</a:t>
            </a:r>
          </a:p>
          <a:p>
            <a:pPr algn="l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844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dirty="0" smtClean="0"/>
              <a:t>42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45408" y="395271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+mj-lt"/>
              </a:rPr>
              <a:t>Pagamento por desempenho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C48D3A-2AFA-4069-A5D9-32B03A1AA673}"/>
              </a:ext>
            </a:extLst>
          </p:cNvPr>
          <p:cNvSpPr txBox="1"/>
          <p:nvPr/>
        </p:nvSpPr>
        <p:spPr>
          <a:xfrm>
            <a:off x="2226195" y="2161788"/>
            <a:ext cx="7833914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>
                <a:solidFill>
                  <a:schemeClr val="bg1"/>
                </a:solidFill>
              </a:rPr>
              <a:t>O valor por tipo de equipe do incentivo financeiro federal de custeio mensal do pagamento por desempenho, referente a 100% do Indicador Sintético Final, será o equivalente a: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58899" y="3013136"/>
            <a:ext cx="2628658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solidFill>
                  <a:schemeClr val="accent5">
                    <a:lumMod val="50000"/>
                  </a:schemeClr>
                </a:solidFill>
              </a:rPr>
              <a:t>equipe de Saúde da Família - </a:t>
            </a:r>
            <a:r>
              <a:rPr lang="pt-BR" sz="1300" b="1" err="1">
                <a:solidFill>
                  <a:schemeClr val="accent5">
                    <a:lumMod val="50000"/>
                  </a:schemeClr>
                </a:solidFill>
              </a:rPr>
              <a:t>eSF</a:t>
            </a:r>
            <a:endParaRPr lang="pt-BR" sz="13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258899" y="3745196"/>
            <a:ext cx="2613081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R$ 3.225,00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914283" y="3750130"/>
            <a:ext cx="2532885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R$ 1.612,50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464708" y="3745196"/>
            <a:ext cx="2613081" cy="553637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  <a:sym typeface="Cambria"/>
              </a:rPr>
              <a:t>R$ 2.418,75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914283" y="3017409"/>
            <a:ext cx="2523699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solidFill>
                  <a:schemeClr val="accent5">
                    <a:lumMod val="50000"/>
                  </a:schemeClr>
                </a:solidFill>
              </a:rPr>
              <a:t>equipe de Atenção Primária - </a:t>
            </a:r>
            <a:r>
              <a:rPr lang="pt-BR" sz="1300" b="1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>
                <a:solidFill>
                  <a:schemeClr val="accent5">
                    <a:lumMod val="50000"/>
                  </a:schemeClr>
                </a:solidFill>
              </a:rPr>
              <a:t> modalidade I – 20h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464708" y="3013136"/>
            <a:ext cx="2595401" cy="711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>
                <a:solidFill>
                  <a:schemeClr val="accent5">
                    <a:lumMod val="50000"/>
                  </a:schemeClr>
                </a:solidFill>
              </a:rPr>
              <a:t>equipe de Atenção Primária - </a:t>
            </a:r>
            <a:r>
              <a:rPr lang="pt-BR" sz="1300" b="1" err="1">
                <a:solidFill>
                  <a:schemeClr val="accent5">
                    <a:lumMod val="50000"/>
                  </a:schemeClr>
                </a:solidFill>
              </a:rPr>
              <a:t>eAP</a:t>
            </a:r>
            <a:r>
              <a:rPr lang="pt-BR" sz="1300" b="1">
                <a:solidFill>
                  <a:schemeClr val="accent5">
                    <a:lumMod val="50000"/>
                  </a:schemeClr>
                </a:solidFill>
              </a:rPr>
              <a:t> modalidade II – 30h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31831" y="6215189"/>
            <a:ext cx="10287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anose="020F0502020204030204" pitchFamily="34" charset="0"/>
              </a:rPr>
              <a:t>Fonte: </a:t>
            </a:r>
            <a:r>
              <a:rPr lang="pt-BR">
                <a:solidFill>
                  <a:schemeClr val="bg1"/>
                </a:solidFill>
                <a:latin typeface="Calibri" panose="020F0502020204030204" pitchFamily="34" charset="0"/>
              </a:rPr>
              <a:t>Portaria GM/MS nº 2.713, de 6 de outubro de 2020. Dispõe sobre o método de cálculo e estabelece o valor do incentivo financeiro federal de custeio do pagamento por desempenho, no âmbito do Programa Previne Brasil.</a:t>
            </a:r>
          </a:p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819211" y="6426343"/>
            <a:ext cx="698241" cy="365125"/>
          </a:xfrm>
        </p:spPr>
        <p:txBody>
          <a:bodyPr/>
          <a:lstStyle/>
          <a:p>
            <a:fld id="{2CAD3949-D325-4C02-B6F3-CA7E3C2E1BD9}" type="slidenum">
              <a:rPr lang="pt-BR" dirty="0" smtClean="0"/>
              <a:t>43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1251582" y="272057"/>
            <a:ext cx="9674087" cy="10144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200" b="1">
                <a:solidFill>
                  <a:schemeClr val="bg1"/>
                </a:solidFill>
                <a:latin typeface="+mn-lt"/>
                <a:sym typeface="Cambria"/>
              </a:rPr>
              <a:t>Pagamento por desempenho</a:t>
            </a:r>
            <a:endParaRPr lang="pt-BR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2400" b="0" i="0" u="none" strike="noStrike" cap="none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" name="Imagem 7" descr="Gráfico, Gráfico de barras&#10;&#10;Descrição gerada automaticamente">
            <a:extLst>
              <a:ext uri="{FF2B5EF4-FFF2-40B4-BE49-F238E27FC236}">
                <a16:creationId xmlns:a16="http://schemas.microsoft.com/office/drawing/2014/main" id="{2F1D92F7-88B2-9F5A-35D1-F95C34DB7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80" y="1051619"/>
            <a:ext cx="11624441" cy="5450329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B0A342D-E756-BA6F-DABE-606BA55026FA}"/>
              </a:ext>
            </a:extLst>
          </p:cNvPr>
          <p:cNvSpPr/>
          <p:nvPr/>
        </p:nvSpPr>
        <p:spPr>
          <a:xfrm>
            <a:off x="10174660" y="5233810"/>
            <a:ext cx="310056" cy="11976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0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dirty="0" smtClean="0"/>
              <a:t>44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668357" y="257680"/>
            <a:ext cx="10291343" cy="863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200" b="1" dirty="0">
                <a:solidFill>
                  <a:schemeClr val="bg1"/>
                </a:solidFill>
                <a:latin typeface="+mn-lt"/>
                <a:sym typeface="Cambria"/>
              </a:rPr>
              <a:t>Pagamento por desempenho</a:t>
            </a:r>
            <a:endParaRPr lang="pt-BR" dirty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</a:pPr>
            <a:r>
              <a:rPr lang="pt-BR" sz="1600" dirty="0">
                <a:solidFill>
                  <a:schemeClr val="bg1"/>
                </a:solidFill>
                <a:latin typeface="+mn-lt"/>
                <a:ea typeface="Cambria"/>
                <a:sym typeface="Cambria"/>
              </a:rPr>
              <a:t>Municípios</a:t>
            </a:r>
            <a:r>
              <a:rPr lang="pt-BR" sz="1600" dirty="0">
                <a:solidFill>
                  <a:schemeClr val="bg1"/>
                </a:solidFill>
                <a:ea typeface="Cambria"/>
              </a:rPr>
              <a:t> do ERJ com</a:t>
            </a:r>
            <a:r>
              <a:rPr lang="pt-BR" sz="1600" dirty="0">
                <a:solidFill>
                  <a:schemeClr val="bg1"/>
                </a:solidFill>
                <a:ea typeface="Cambria"/>
                <a:cs typeface="Cambria"/>
              </a:rPr>
              <a:t> ISF acima de 7</a:t>
            </a:r>
            <a:endParaRPr lang="pt-BR" sz="1600">
              <a:solidFill>
                <a:schemeClr val="bg1"/>
              </a:solidFill>
            </a:endParaRPr>
          </a:p>
        </p:txBody>
      </p:sp>
      <p:pic>
        <p:nvPicPr>
          <p:cNvPr id="4" name="Imagem 4" descr="Gráfico, Histograma&#10;&#10;Descrição gerada automaticamente">
            <a:extLst>
              <a:ext uri="{FF2B5EF4-FFF2-40B4-BE49-F238E27FC236}">
                <a16:creationId xmlns:a16="http://schemas.microsoft.com/office/drawing/2014/main" id="{6F3882D7-7EC7-AD6B-3AE5-3E7D8D093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71" y="1310937"/>
            <a:ext cx="10755405" cy="498692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6E993BC-1FDA-4015-D6D3-CEC5210A4450}"/>
              </a:ext>
            </a:extLst>
          </p:cNvPr>
          <p:cNvCxnSpPr/>
          <p:nvPr/>
        </p:nvCxnSpPr>
        <p:spPr>
          <a:xfrm>
            <a:off x="989293" y="2668575"/>
            <a:ext cx="10122111" cy="0"/>
          </a:xfrm>
          <a:prstGeom prst="straightConnector1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374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dirty="0" smtClean="0"/>
              <a:t>45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802827" y="257680"/>
            <a:ext cx="9988785" cy="12934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200" b="1" dirty="0">
                <a:solidFill>
                  <a:schemeClr val="bg1"/>
                </a:solidFill>
                <a:latin typeface="+mn-lt"/>
                <a:sym typeface="Cambria"/>
              </a:rPr>
              <a:t>Pagamento por desempenho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sz="1800" dirty="0">
                <a:solidFill>
                  <a:schemeClr val="bg1"/>
                </a:solidFill>
                <a:ea typeface="Cambria"/>
              </a:rPr>
              <a:t>Municípios do ERJ com ISF acima de 7</a:t>
            </a:r>
          </a:p>
          <a:p>
            <a:pPr algn="ctr">
              <a:lnSpc>
                <a:spcPct val="107000"/>
              </a:lnSpc>
              <a:buSzPts val="1600"/>
            </a:pPr>
            <a:endParaRPr lang="pt-BR" sz="2400" b="0" i="0" u="none" strike="noStrike" cap="none" dirty="0">
              <a:solidFill>
                <a:schemeClr val="bg1"/>
              </a:solidFill>
              <a:ea typeface="Cambria"/>
              <a:cs typeface="Cambria"/>
            </a:endParaRPr>
          </a:p>
        </p:txBody>
      </p:sp>
      <p:pic>
        <p:nvPicPr>
          <p:cNvPr id="2" name="Imagem 3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0D4F8136-FE49-5758-FCD5-1175F625E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53" y="1339897"/>
            <a:ext cx="10845052" cy="4895380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6E993BC-1FDA-4015-D6D3-CEC5210A4450}"/>
              </a:ext>
            </a:extLst>
          </p:cNvPr>
          <p:cNvCxnSpPr/>
          <p:nvPr/>
        </p:nvCxnSpPr>
        <p:spPr>
          <a:xfrm flipV="1">
            <a:off x="910852" y="2679781"/>
            <a:ext cx="10211758" cy="0"/>
          </a:xfrm>
          <a:prstGeom prst="straightConnector1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79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46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solidFill>
              <a:schemeClr val="accent2">
                <a:lumMod val="60000"/>
                <a:lumOff val="4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  <a:endParaRPr lang="en-US" sz="32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cap="all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cap="all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cap="all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cap="all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</a:t>
            </a:r>
            <a:r>
              <a:rPr lang="en-US" cap="all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cap="all" err="1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cap="all">
              <a:solidFill>
                <a:schemeClr val="bg1">
                  <a:lumMod val="75000"/>
                </a:schemeClr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 b="1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47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69592" y="2403905"/>
            <a:ext cx="3241695" cy="1903983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>
                <a:solidFill>
                  <a:schemeClr val="bg1"/>
                </a:solidFill>
                <a:ea typeface="Cambria"/>
                <a:cs typeface="Cambria"/>
              </a:rPr>
              <a:t>Pagamento por equipes, serviços ou programas da APS.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95000"/>
            </a:pPr>
            <a:r>
              <a:rPr lang="pt-BR" sz="1600" b="1">
                <a:solidFill>
                  <a:schemeClr val="bg1"/>
                </a:solidFill>
                <a:ea typeface="Cambria"/>
                <a:cs typeface="Cambria"/>
              </a:rPr>
              <a:t>Cada equipe, serviço ou programa tem seu regramento específico.</a:t>
            </a:r>
          </a:p>
        </p:txBody>
      </p:sp>
      <p:sp>
        <p:nvSpPr>
          <p:cNvPr id="22" name="Google Shape;448;p15">
            <a:extLst>
              <a:ext uri="{FF2B5EF4-FFF2-40B4-BE49-F238E27FC236}">
                <a16:creationId xmlns:a16="http://schemas.microsoft.com/office/drawing/2014/main" id="{C216178F-508B-4604-8D34-102139B6BDE9}"/>
              </a:ext>
            </a:extLst>
          </p:cNvPr>
          <p:cNvSpPr/>
          <p:nvPr/>
        </p:nvSpPr>
        <p:spPr>
          <a:xfrm>
            <a:off x="2290440" y="299961"/>
            <a:ext cx="74501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mbria"/>
              <a:buNone/>
            </a:pPr>
            <a:r>
              <a:rPr lang="pt-BR" sz="3200" b="1">
                <a:solidFill>
                  <a:schemeClr val="bg1"/>
                </a:solidFill>
                <a:latin typeface="+mj-lt"/>
                <a:sym typeface="Cambria"/>
              </a:rPr>
              <a:t>Incentivos para Ações Estratégicas</a:t>
            </a:r>
            <a:endParaRPr sz="3200" b="1">
              <a:solidFill>
                <a:schemeClr val="bg1"/>
              </a:solidFill>
              <a:latin typeface="+mj-lt"/>
              <a:sym typeface="Cambria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773" y="1182569"/>
            <a:ext cx="6029554" cy="48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48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719620" y="257680"/>
            <a:ext cx="9674087" cy="1216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200" b="1">
                <a:solidFill>
                  <a:schemeClr val="bg1"/>
                </a:solidFill>
                <a:latin typeface="+mn-lt"/>
                <a:sym typeface="Cambria"/>
              </a:rPr>
              <a:t>Ações Estratégicas</a:t>
            </a:r>
            <a:endParaRPr lang="pt-BR" sz="3200" b="1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</a:pPr>
            <a:r>
              <a:rPr lang="pt-BR" b="1">
                <a:solidFill>
                  <a:schemeClr val="bg1"/>
                </a:solidFill>
                <a:ea typeface="Cambria"/>
              </a:rPr>
              <a:t>(Financeira janeiro de 2022)</a:t>
            </a:r>
            <a:endParaRPr lang="pt-BR" b="1" i="0" u="none" strike="noStrike" cap="none">
              <a:solidFill>
                <a:schemeClr val="bg1"/>
              </a:solidFill>
              <a:ea typeface="Cambria"/>
            </a:endParaRPr>
          </a:p>
          <a:p>
            <a:pPr algn="ctr">
              <a:lnSpc>
                <a:spcPct val="107000"/>
              </a:lnSpc>
              <a:buSzPts val="1600"/>
            </a:pPr>
            <a:endParaRPr lang="pt-BR" sz="2400">
              <a:solidFill>
                <a:schemeClr val="bg1"/>
              </a:solidFill>
              <a:latin typeface="Cambria"/>
              <a:ea typeface="Cambria"/>
              <a:cs typeface="Cambria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AB68C96-2810-6F9D-C115-02216F482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91524"/>
              </p:ext>
            </p:extLst>
          </p:nvPr>
        </p:nvGraphicFramePr>
        <p:xfrm>
          <a:off x="1078301" y="1437735"/>
          <a:ext cx="10152583" cy="468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239">
                  <a:extLst>
                    <a:ext uri="{9D8B030D-6E8A-4147-A177-3AD203B41FA5}">
                      <a16:colId xmlns:a16="http://schemas.microsoft.com/office/drawing/2014/main" val="75811983"/>
                    </a:ext>
                  </a:extLst>
                </a:gridCol>
                <a:gridCol w="2745119">
                  <a:extLst>
                    <a:ext uri="{9D8B030D-6E8A-4147-A177-3AD203B41FA5}">
                      <a16:colId xmlns:a16="http://schemas.microsoft.com/office/drawing/2014/main" val="1044542265"/>
                    </a:ext>
                  </a:extLst>
                </a:gridCol>
                <a:gridCol w="3050132">
                  <a:extLst>
                    <a:ext uri="{9D8B030D-6E8A-4147-A177-3AD203B41FA5}">
                      <a16:colId xmlns:a16="http://schemas.microsoft.com/office/drawing/2014/main" val="605530332"/>
                    </a:ext>
                  </a:extLst>
                </a:gridCol>
                <a:gridCol w="2135093">
                  <a:extLst>
                    <a:ext uri="{9D8B030D-6E8A-4147-A177-3AD203B41FA5}">
                      <a16:colId xmlns:a16="http://schemas.microsoft.com/office/drawing/2014/main" val="2983880639"/>
                    </a:ext>
                  </a:extLst>
                </a:gridCol>
              </a:tblGrid>
              <a:tr h="5189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err="1">
                          <a:effectLst/>
                        </a:rPr>
                        <a:t>Estatratégias</a:t>
                      </a:r>
                      <a:endParaRPr lang="pt-BR" sz="14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Homologados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Pagos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898042922"/>
                  </a:ext>
                </a:extLst>
              </a:tr>
              <a:tr h="3075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Adolescente (PNAISARI)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69213114"/>
                  </a:ext>
                </a:extLst>
              </a:tr>
              <a:tr h="3075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Equipe de Consultório na Rua (</a:t>
                      </a:r>
                      <a:r>
                        <a:rPr lang="pt-BR" sz="1400" u="none" strike="noStrike" err="1">
                          <a:effectLst/>
                        </a:rPr>
                        <a:t>eCR</a:t>
                      </a:r>
                      <a:r>
                        <a:rPr lang="pt-BR" sz="1400" u="none" strike="noStrike">
                          <a:effectLst/>
                        </a:rPr>
                        <a:t>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518662515"/>
                  </a:ext>
                </a:extLst>
              </a:tr>
              <a:tr h="3075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Equipe de Atenção Primária Prisional (</a:t>
                      </a:r>
                      <a:r>
                        <a:rPr lang="pt-BR" sz="1400" u="none" strike="noStrike" err="1">
                          <a:effectLst/>
                        </a:rPr>
                        <a:t>eAPP</a:t>
                      </a:r>
                      <a:r>
                        <a:rPr lang="pt-BR" sz="1400" u="none" strike="noStrike">
                          <a:effectLst/>
                        </a:rPr>
                        <a:t>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89234915"/>
                  </a:ext>
                </a:extLst>
              </a:tr>
              <a:tr h="2883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Equipe de Saúde Bucal (</a:t>
                      </a:r>
                      <a:r>
                        <a:rPr lang="pt-BR" sz="1400" u="none" strike="noStrike" err="1">
                          <a:effectLst/>
                        </a:rPr>
                        <a:t>eSB</a:t>
                      </a:r>
                      <a:r>
                        <a:rPr lang="pt-BR" sz="1400" u="none" strike="noStrike">
                          <a:effectLst/>
                        </a:rPr>
                        <a:t> 40h)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1.396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1.138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35115116"/>
                  </a:ext>
                </a:extLst>
              </a:tr>
              <a:tr h="288311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b="0" i="0" u="none" strike="noStrike" noProof="0">
                          <a:effectLst/>
                          <a:latin typeface="Arial"/>
                        </a:rPr>
                        <a:t>Equipe de Saúde Bucal  Carga horária dif.</a:t>
                      </a:r>
                      <a:endParaRPr lang="pt-BR" sz="1400" u="none" strike="noStrike">
                        <a:effectLst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91559804"/>
                  </a:ext>
                </a:extLst>
              </a:tr>
              <a:tr h="2883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Unidade Odontológica Móvel (UOM)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96093329"/>
                  </a:ext>
                </a:extLst>
              </a:tr>
              <a:tr h="3075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Centro de Especialidades Odontológicas (CEO)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07469554"/>
                  </a:ext>
                </a:extLst>
              </a:tr>
              <a:tr h="3075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Laboratório Regional de Prótese Dentária (LRPD)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77861576"/>
                  </a:ext>
                </a:extLst>
              </a:tr>
              <a:tr h="2883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Incentivo </a:t>
                      </a:r>
                      <a:endParaRPr lang="pt-BR" sz="1400"/>
                    </a:p>
                    <a:p>
                      <a:pPr lvl="0" algn="ctr">
                        <a:buNone/>
                      </a:pPr>
                      <a:r>
                        <a:rPr lang="pt-BR" sz="1400" u="none" strike="noStrike">
                          <a:effectLst/>
                        </a:rPr>
                        <a:t>Residentes por categoria 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u="none" strike="noStrike">
                          <a:effectLst/>
                        </a:rPr>
                        <a:t>Médico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207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6576248"/>
                  </a:ext>
                </a:extLst>
              </a:tr>
              <a:tr h="2883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u="none" strike="noStrike">
                          <a:effectLst/>
                        </a:rPr>
                        <a:t>Enfermeiro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183571735"/>
                  </a:ext>
                </a:extLst>
              </a:tr>
              <a:tr h="2883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u="none" strike="noStrike">
                          <a:effectLst/>
                        </a:rPr>
                        <a:t>Dentista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085753285"/>
                  </a:ext>
                </a:extLst>
              </a:tr>
              <a:tr h="2883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u="none" strike="noStrike">
                          <a:effectLst/>
                        </a:rPr>
                        <a:t>Total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337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303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5365064"/>
                  </a:ext>
                </a:extLst>
              </a:tr>
              <a:tr h="3075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Programa Informatiza APS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1.644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1.388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829656986"/>
                  </a:ext>
                </a:extLst>
              </a:tr>
              <a:tr h="3075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Programa Saúde na Hora (</a:t>
                      </a:r>
                      <a:r>
                        <a:rPr lang="pt-BR" sz="1400" u="none" strike="noStrike" err="1">
                          <a:effectLst/>
                        </a:rPr>
                        <a:t>SnH</a:t>
                      </a:r>
                      <a:r>
                        <a:rPr lang="pt-BR" sz="1400" u="none" strike="noStrike">
                          <a:effectLst/>
                        </a:rPr>
                        <a:t>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147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81007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7117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49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DFA5D6-6274-4581-A625-3A8F0449D1FA}"/>
              </a:ext>
            </a:extLst>
          </p:cNvPr>
          <p:cNvSpPr txBox="1"/>
          <p:nvPr/>
        </p:nvSpPr>
        <p:spPr>
          <a:xfrm>
            <a:off x="1079054" y="243303"/>
            <a:ext cx="9674087" cy="985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200" b="1">
                <a:solidFill>
                  <a:schemeClr val="bg1"/>
                </a:solidFill>
                <a:latin typeface="+mn-lt"/>
                <a:sym typeface="Cambria"/>
              </a:rPr>
              <a:t>Comparação de valores entre 2019 e 2022</a:t>
            </a:r>
            <a:endParaRPr lang="pt-BR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2400" b="0" i="0" u="none" strike="noStrike" cap="none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" name="Imagem 4" descr="Gráfico, Gráfico de barras&#10;&#10;Descrição gerada automaticamente">
            <a:extLst>
              <a:ext uri="{FF2B5EF4-FFF2-40B4-BE49-F238E27FC236}">
                <a16:creationId xmlns:a16="http://schemas.microsoft.com/office/drawing/2014/main" id="{3993309B-B043-8531-46C6-03DF66C3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495" y="1871336"/>
            <a:ext cx="7689010" cy="463932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27A8EE-0E87-0A4F-7E7D-3E13B275CDF1}"/>
              </a:ext>
            </a:extLst>
          </p:cNvPr>
          <p:cNvSpPr txBox="1"/>
          <p:nvPr/>
        </p:nvSpPr>
        <p:spPr>
          <a:xfrm>
            <a:off x="1288212" y="1086928"/>
            <a:ext cx="97881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b="1">
                <a:solidFill>
                  <a:srgbClr val="FFFFFF"/>
                </a:solidFill>
              </a:rPr>
              <a:t>Comparação entre municípios de mesmo porte populacional do RJ: valor potencial atualizado em comparação com os valores mensais de 2019.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409080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138CD41-6945-3762-9B64-62318D31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50</a:t>
            </a:fld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00D3AD-6810-A4A1-3091-75F20299D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algn="ctr"/>
            <a:endParaRPr lang="pt-BR" sz="600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pt-BR" sz="2000">
                <a:solidFill>
                  <a:schemeClr val="bg1"/>
                </a:solidFill>
                <a:latin typeface="Montserrat"/>
              </a:rPr>
              <a:t>Secretaria de Atenção Primária à Saúde</a:t>
            </a:r>
            <a:endParaRPr lang="pt-BR">
              <a:solidFill>
                <a:schemeClr val="bg1"/>
              </a:solidFill>
            </a:endParaRPr>
          </a:p>
          <a:p>
            <a:pPr algn="ctr"/>
            <a:r>
              <a:rPr lang="pt-BR" sz="2000">
                <a:solidFill>
                  <a:schemeClr val="bg1"/>
                </a:solidFill>
                <a:latin typeface="Montserrat"/>
              </a:rPr>
              <a:t>Ministério da Saúde</a:t>
            </a:r>
          </a:p>
          <a:p>
            <a:pPr algn="ctr"/>
            <a:endParaRPr lang="pt-BR" sz="200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pt-BR" sz="2000">
                <a:solidFill>
                  <a:schemeClr val="bg1"/>
                </a:solidFill>
                <a:latin typeface="Montserrat"/>
              </a:rPr>
              <a:t>contatos:</a:t>
            </a:r>
          </a:p>
          <a:p>
            <a:pPr algn="ctr"/>
            <a:r>
              <a:rPr lang="pt-BR" sz="2000">
                <a:solidFill>
                  <a:schemeClr val="bg1"/>
                </a:solidFill>
                <a:latin typeface="Montserrat"/>
              </a:rPr>
              <a:t>aps@saude.gov.br</a:t>
            </a:r>
            <a:endParaRPr lang="pt-BR" sz="2000" b="0">
              <a:solidFill>
                <a:schemeClr val="bg1"/>
              </a:solidFill>
              <a:latin typeface="Montserrat"/>
            </a:endParaRPr>
          </a:p>
          <a:p>
            <a:pPr algn="ctr"/>
            <a:endParaRPr lang="pt-BR" sz="200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pt-BR" sz="2000">
                <a:solidFill>
                  <a:schemeClr val="bg1"/>
                </a:solidFill>
                <a:latin typeface="Montserrat"/>
              </a:rPr>
              <a:t>telefones:</a:t>
            </a:r>
          </a:p>
          <a:p>
            <a:pPr algn="ctr"/>
            <a:r>
              <a:rPr lang="pt-BR" sz="2000">
                <a:solidFill>
                  <a:schemeClr val="bg1"/>
                </a:solidFill>
                <a:latin typeface="Montserrat"/>
              </a:rPr>
              <a:t>+55 61 3315 3616 / 3315 3804</a:t>
            </a:r>
          </a:p>
        </p:txBody>
      </p:sp>
    </p:spTree>
    <p:extLst>
      <p:ext uri="{BB962C8B-B14F-4D97-AF65-F5344CB8AC3E}">
        <p14:creationId xmlns:p14="http://schemas.microsoft.com/office/powerpoint/2010/main" val="34778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6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394564" y="357585"/>
            <a:ext cx="5676900" cy="1285875"/>
          </a:xfrm>
        </p:spPr>
        <p:txBody>
          <a:bodyPr/>
          <a:lstStyle/>
          <a:p>
            <a:r>
              <a:rPr lang="pt-BR" sz="3200">
                <a:solidFill>
                  <a:schemeClr val="bg1"/>
                </a:solidFill>
                <a:latin typeface="Arial"/>
              </a:rPr>
              <a:t>Evolução dos Cadastros</a:t>
            </a:r>
          </a:p>
        </p:txBody>
      </p:sp>
      <p:sp>
        <p:nvSpPr>
          <p:cNvPr id="23" name="Espaço Reservado para Texto 9"/>
          <p:cNvSpPr txBox="1">
            <a:spLocks/>
          </p:cNvSpPr>
          <p:nvPr/>
        </p:nvSpPr>
        <p:spPr>
          <a:xfrm>
            <a:off x="540874" y="5994267"/>
            <a:ext cx="6857999" cy="3563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>
                <a:solidFill>
                  <a:schemeClr val="bg1"/>
                </a:solidFill>
                <a:latin typeface="Calibri"/>
                <a:cs typeface="Calibri"/>
              </a:rPr>
              <a:t>Fonte: e-</a:t>
            </a:r>
            <a:r>
              <a:rPr lang="pt-BR" sz="1200" err="1">
                <a:solidFill>
                  <a:schemeClr val="bg1"/>
                </a:solidFill>
                <a:latin typeface="Calibri"/>
                <a:cs typeface="Calibri"/>
              </a:rPr>
              <a:t>GestorAB</a:t>
            </a:r>
            <a:r>
              <a:rPr lang="pt-BR" sz="1200">
                <a:solidFill>
                  <a:schemeClr val="bg1"/>
                </a:solidFill>
                <a:latin typeface="Calibri"/>
                <a:cs typeface="Calibri"/>
              </a:rPr>
              <a:t>/Painéis de Indicadores da APS. https://sisaps.saude.gov.br/painelsaps/cadastropop_pub </a:t>
            </a:r>
            <a:endParaRPr lang="pt-BR">
              <a:solidFill>
                <a:schemeClr val="bg1"/>
              </a:solidFill>
            </a:endParaRPr>
          </a:p>
        </p:txBody>
      </p:sp>
      <p:pic>
        <p:nvPicPr>
          <p:cNvPr id="5" name="Imagem 5" descr="Gráfico, Gráfico de linhas&#10;&#10;Descrição gerada automaticamente">
            <a:extLst>
              <a:ext uri="{FF2B5EF4-FFF2-40B4-BE49-F238E27FC236}">
                <a16:creationId xmlns:a16="http://schemas.microsoft.com/office/drawing/2014/main" id="{07DF78C5-91B7-87A2-05E6-554743D8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3" y="1161413"/>
            <a:ext cx="11671538" cy="4276382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6159955" y="2102910"/>
            <a:ext cx="0" cy="333851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DBA998CC-0A7F-0AA4-6EF3-B0017DE036AF}"/>
              </a:ext>
            </a:extLst>
          </p:cNvPr>
          <p:cNvSpPr>
            <a:spLocks noGrp="1"/>
          </p:cNvSpPr>
          <p:nvPr/>
        </p:nvSpPr>
        <p:spPr>
          <a:xfrm>
            <a:off x="535226" y="5628399"/>
            <a:ext cx="11392894" cy="57611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400" b="1" i="1">
                <a:solidFill>
                  <a:schemeClr val="bg1"/>
                </a:solidFill>
                <a:ea typeface="+mn-lt"/>
                <a:cs typeface="+mn-lt"/>
              </a:rPr>
              <a:t>*Considerando todas as equipes homologadas, aumento de quase 56 milhões de pessoas cadastradas entre dez/2019 e </a:t>
            </a:r>
            <a:r>
              <a:rPr lang="pt-BR" sz="1400" b="1" i="1" err="1">
                <a:solidFill>
                  <a:schemeClr val="bg1"/>
                </a:solidFill>
                <a:ea typeface="+mn-lt"/>
                <a:cs typeface="+mn-lt"/>
              </a:rPr>
              <a:t>jan</a:t>
            </a:r>
            <a:r>
              <a:rPr lang="pt-BR" sz="1400" b="1" i="1">
                <a:solidFill>
                  <a:schemeClr val="bg1"/>
                </a:solidFill>
                <a:ea typeface="+mn-lt"/>
                <a:cs typeface="+mn-lt"/>
              </a:rPr>
              <a:t>/2022</a:t>
            </a:r>
            <a:endParaRPr lang="pt-BR">
              <a:solidFill>
                <a:schemeClr val="bg1"/>
              </a:solidFill>
            </a:endParaRPr>
          </a:p>
          <a:p>
            <a:endParaRPr lang="pt-BR" sz="1400" b="1" i="1">
              <a:solidFill>
                <a:schemeClr val="bg1"/>
              </a:solidFill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34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7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68950" y="450816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>
                <a:solidFill>
                  <a:schemeClr val="bg1"/>
                </a:solidFill>
              </a:rPr>
              <a:t>Financiamento e evolução das equipes pagas nos últimos anos</a:t>
            </a:r>
          </a:p>
        </p:txBody>
      </p:sp>
      <p:pic>
        <p:nvPicPr>
          <p:cNvPr id="5" name="Imagem 5" descr="Tela de jogo de vídeo game&#10;&#10;Descrição gerada automaticamente">
            <a:extLst>
              <a:ext uri="{FF2B5EF4-FFF2-40B4-BE49-F238E27FC236}">
                <a16:creationId xmlns:a16="http://schemas.microsoft.com/office/drawing/2014/main" id="{AEAAC522-4D71-DEF9-BB0B-B1A6B7136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15" y="1776171"/>
            <a:ext cx="9586822" cy="43983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8AEE202-A04B-971D-C302-D46068AFCC89}"/>
              </a:ext>
            </a:extLst>
          </p:cNvPr>
          <p:cNvSpPr txBox="1"/>
          <p:nvPr/>
        </p:nvSpPr>
        <p:spPr>
          <a:xfrm>
            <a:off x="1115683" y="1230702"/>
            <a:ext cx="997501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>
                <a:solidFill>
                  <a:schemeClr val="bg1"/>
                </a:solidFill>
                <a:latin typeface="+mn-lt"/>
                <a:ea typeface="+mn-lt"/>
                <a:cs typeface="+mn-lt"/>
              </a:rPr>
              <a:t>Com o Programa Previne Brasil observa-se um aumento na implantação de novas equipes da APS.​</a:t>
            </a:r>
          </a:p>
        </p:txBody>
      </p:sp>
    </p:spTree>
    <p:extLst>
      <p:ext uri="{BB962C8B-B14F-4D97-AF65-F5344CB8AC3E}">
        <p14:creationId xmlns:p14="http://schemas.microsoft.com/office/powerpoint/2010/main" val="3511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8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31640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>
                <a:solidFill>
                  <a:schemeClr val="bg1"/>
                </a:solidFill>
              </a:rPr>
              <a:t>Financiamento da APS no Brasil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D8FC48-32EA-7E4A-77F2-5F4A2E56F3E0}"/>
              </a:ext>
            </a:extLst>
          </p:cNvPr>
          <p:cNvSpPr txBox="1"/>
          <p:nvPr/>
        </p:nvSpPr>
        <p:spPr>
          <a:xfrm>
            <a:off x="1348154" y="2321170"/>
            <a:ext cx="611944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</p:txBody>
      </p:sp>
      <p:pic>
        <p:nvPicPr>
          <p:cNvPr id="7" name="Imagem 7" descr="Gráfico&#10;&#10;Descrição gerada automaticamente">
            <a:extLst>
              <a:ext uri="{FF2B5EF4-FFF2-40B4-BE49-F238E27FC236}">
                <a16:creationId xmlns:a16="http://schemas.microsoft.com/office/drawing/2014/main" id="{41FA353E-6476-CD31-E113-88C0F8FF2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032898"/>
            <a:ext cx="5670247" cy="2650584"/>
          </a:xfrm>
          <a:prstGeom prst="rect">
            <a:avLst/>
          </a:prstGeom>
        </p:spPr>
      </p:pic>
      <p:pic>
        <p:nvPicPr>
          <p:cNvPr id="8" name="Imagem 8" descr="Gráfico&#10;&#10;Descrição gerada automaticamente">
            <a:extLst>
              <a:ext uri="{FF2B5EF4-FFF2-40B4-BE49-F238E27FC236}">
                <a16:creationId xmlns:a16="http://schemas.microsoft.com/office/drawing/2014/main" id="{96CEC03A-C1D9-2B47-E11B-0F503809E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8" y="1032201"/>
            <a:ext cx="5996817" cy="28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9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83327" y="316400"/>
            <a:ext cx="1070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>
                <a:solidFill>
                  <a:schemeClr val="bg1"/>
                </a:solidFill>
              </a:rPr>
              <a:t>Financiamento da APS no Brasil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D8FC48-32EA-7E4A-77F2-5F4A2E56F3E0}"/>
              </a:ext>
            </a:extLst>
          </p:cNvPr>
          <p:cNvSpPr txBox="1"/>
          <p:nvPr/>
        </p:nvSpPr>
        <p:spPr>
          <a:xfrm>
            <a:off x="1348154" y="2321170"/>
            <a:ext cx="611944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</p:txBody>
      </p:sp>
      <p:pic>
        <p:nvPicPr>
          <p:cNvPr id="5" name="Imagem 5" descr="Tabela&#10;&#10;Descrição gerada automaticamente">
            <a:extLst>
              <a:ext uri="{FF2B5EF4-FFF2-40B4-BE49-F238E27FC236}">
                <a16:creationId xmlns:a16="http://schemas.microsoft.com/office/drawing/2014/main" id="{559A1D53-F667-56AE-D098-4D6FD731C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0" y="1001382"/>
            <a:ext cx="11863008" cy="57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âmina de Aber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âminas com backgrounds ESCUR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B3AEA212F0545AEB18D52FA2B721C" ma:contentTypeVersion="12" ma:contentTypeDescription="Create a new document." ma:contentTypeScope="" ma:versionID="61c35fbeb671978326170606cd7daf7e">
  <xsd:schema xmlns:xsd="http://www.w3.org/2001/XMLSchema" xmlns:xs="http://www.w3.org/2001/XMLSchema" xmlns:p="http://schemas.microsoft.com/office/2006/metadata/properties" xmlns:ns2="c2572f2d-e4e5-4d33-887f-348a172dbd4f" xmlns:ns3="80312bbb-644a-4ec7-93d6-635e97c9dc3a" targetNamespace="http://schemas.microsoft.com/office/2006/metadata/properties" ma:root="true" ma:fieldsID="d1f123547b468dc5927ca5e4eb6bac2f" ns2:_="" ns3:_="">
    <xsd:import namespace="c2572f2d-e4e5-4d33-887f-348a172dbd4f"/>
    <xsd:import namespace="80312bbb-644a-4ec7-93d6-635e97c9dc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72f2d-e4e5-4d33-887f-348a172db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12bbb-644a-4ec7-93d6-635e97c9dc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7A226B-A9C6-4689-9224-C39FADD19156}">
  <ds:schemaRefs>
    <ds:schemaRef ds:uri="80312bbb-644a-4ec7-93d6-635e97c9dc3a"/>
    <ds:schemaRef ds:uri="c2572f2d-e4e5-4d33-887f-348a172dbd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6F2411-0A68-47F9-9B81-BB9B272DA721}">
  <ds:schemaRefs>
    <ds:schemaRef ds:uri="http://schemas.microsoft.com/office/2006/metadata/properties"/>
    <ds:schemaRef ds:uri="80312bbb-644a-4ec7-93d6-635e97c9dc3a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2572f2d-e4e5-4d33-887f-348a172dbd4f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295878B-6510-40EF-A621-30C3720C93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4590</Words>
  <Application>Microsoft Office PowerPoint</Application>
  <PresentationFormat>Widescreen</PresentationFormat>
  <Paragraphs>712</Paragraphs>
  <Slides>50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Cambria</vt:lpstr>
      <vt:lpstr>Montserrat</vt:lpstr>
      <vt:lpstr>Open Sans</vt:lpstr>
      <vt:lpstr>Open Sans Light</vt:lpstr>
      <vt:lpstr>Segoe UI</vt:lpstr>
      <vt:lpstr>Tw Cen MT</vt:lpstr>
      <vt:lpstr>Lâmina de Abertura</vt:lpstr>
      <vt:lpstr>Lâminas com backgrounds ESCUROS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Aliadne</dc:creator>
  <cp:lastModifiedBy>Rodrigo Castelo Branco</cp:lastModifiedBy>
  <cp:revision>46</cp:revision>
  <dcterms:modified xsi:type="dcterms:W3CDTF">2022-05-04T13:22:56Z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0x010100CD7B3AEA212F0545AEB18D52FA2B721C</vt:lpwstr>
  </property>
</Properties>
</file>